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2" r:id="rId3"/>
  </p:sldMasterIdLst>
  <p:notesMasterIdLst>
    <p:notesMasterId r:id="rId6"/>
  </p:notesMasterIdLst>
  <p:handoutMasterIdLst>
    <p:handoutMasterId r:id="rId27"/>
  </p:handoutMasterIdLst>
  <p:sldIdLst>
    <p:sldId id="426" r:id="rId4"/>
    <p:sldId id="398" r:id="rId5"/>
    <p:sldId id="569" r:id="rId7"/>
    <p:sldId id="568" r:id="rId8"/>
    <p:sldId id="571" r:id="rId9"/>
    <p:sldId id="570" r:id="rId10"/>
    <p:sldId id="501" r:id="rId11"/>
    <p:sldId id="575" r:id="rId12"/>
    <p:sldId id="573" r:id="rId13"/>
    <p:sldId id="576" r:id="rId14"/>
    <p:sldId id="574" r:id="rId15"/>
    <p:sldId id="588" r:id="rId16"/>
    <p:sldId id="577" r:id="rId17"/>
    <p:sldId id="581" r:id="rId18"/>
    <p:sldId id="589" r:id="rId19"/>
    <p:sldId id="590" r:id="rId20"/>
    <p:sldId id="591" r:id="rId21"/>
    <p:sldId id="592" r:id="rId22"/>
    <p:sldId id="582" r:id="rId23"/>
    <p:sldId id="593" r:id="rId24"/>
    <p:sldId id="578" r:id="rId25"/>
    <p:sldId id="594"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89F"/>
    <a:srgbClr val="FFFFFF"/>
    <a:srgbClr val="009E9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4654"/>
  </p:normalViewPr>
  <p:slideViewPr>
    <p:cSldViewPr showGuides="1">
      <p:cViewPr varScale="1">
        <p:scale>
          <a:sx n="104" d="100"/>
          <a:sy n="104" d="100"/>
        </p:scale>
        <p:origin x="432" y="192"/>
      </p:cViewPr>
      <p:guideLst>
        <p:guide orient="horz" pos="2160"/>
        <p:guide pos="38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26.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B1F30-A2C1-478C-9FA2-073D4DC48B7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EFF8-A9D6-4BDA-A24A-832BDB70C2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4.png"/><Relationship Id="rId6"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pic>
        <p:nvPicPr>
          <p:cNvPr id="3" name="图片 2"/>
          <p:cNvPicPr>
            <a:picLocks noChangeAspect="1"/>
          </p:cNvPicPr>
          <p:nvPr userDrawn="1">
            <p:custDataLst>
              <p:tags r:id="rId6"/>
            </p:custDataLst>
          </p:nvPr>
        </p:nvPicPr>
        <p:blipFill>
          <a:blip r:embed="rId7"/>
          <a:stretch>
            <a:fillRect/>
          </a:stretch>
        </p:blipFill>
        <p:spPr>
          <a:xfrm>
            <a:off x="9912350" y="116840"/>
            <a:ext cx="2114550" cy="561975"/>
          </a:xfrm>
          <a:prstGeom prst="rect">
            <a:avLst/>
          </a:prstGeom>
        </p:spPr>
      </p:pic>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2.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sp>
        <p:nvSpPr>
          <p:cNvPr id="2" name="终止符 6"/>
          <p:cNvSpPr/>
          <p:nvPr/>
        </p:nvSpPr>
        <p:spPr>
          <a:xfrm>
            <a:off x="7071370" y="4191129"/>
            <a:ext cx="4176464" cy="79208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2498 w 20623"/>
              <a:gd name="connsiteY0-2" fmla="*/ 0 h 21600"/>
              <a:gd name="connsiteX1-3" fmla="*/ 17148 w 20623"/>
              <a:gd name="connsiteY1-4" fmla="*/ 0 h 21600"/>
              <a:gd name="connsiteX2-5" fmla="*/ 20623 w 20623"/>
              <a:gd name="connsiteY2-6" fmla="*/ 10800 h 21600"/>
              <a:gd name="connsiteX3-7" fmla="*/ 17148 w 20623"/>
              <a:gd name="connsiteY3-8" fmla="*/ 21600 h 21600"/>
              <a:gd name="connsiteX4-9" fmla="*/ 2498 w 20623"/>
              <a:gd name="connsiteY4-10" fmla="*/ 21600 h 21600"/>
              <a:gd name="connsiteX5-11" fmla="*/ 0 w 20623"/>
              <a:gd name="connsiteY5-12" fmla="*/ 11308 h 21600"/>
              <a:gd name="connsiteX6-13" fmla="*/ 2498 w 20623"/>
              <a:gd name="connsiteY6-14" fmla="*/ 0 h 21600"/>
              <a:gd name="connsiteX0-15" fmla="*/ 2498 w 19499"/>
              <a:gd name="connsiteY0-16" fmla="*/ 0 h 21600"/>
              <a:gd name="connsiteX1-17" fmla="*/ 17148 w 19499"/>
              <a:gd name="connsiteY1-18" fmla="*/ 0 h 21600"/>
              <a:gd name="connsiteX2-19" fmla="*/ 19499 w 19499"/>
              <a:gd name="connsiteY2-20" fmla="*/ 11054 h 21600"/>
              <a:gd name="connsiteX3-21" fmla="*/ 17148 w 19499"/>
              <a:gd name="connsiteY3-22" fmla="*/ 21600 h 21600"/>
              <a:gd name="connsiteX4-23" fmla="*/ 2498 w 19499"/>
              <a:gd name="connsiteY4-24" fmla="*/ 21600 h 21600"/>
              <a:gd name="connsiteX5-25" fmla="*/ 0 w 19499"/>
              <a:gd name="connsiteY5-26" fmla="*/ 11308 h 21600"/>
              <a:gd name="connsiteX6-27" fmla="*/ 2498 w 19499"/>
              <a:gd name="connsiteY6-28" fmla="*/ 0 h 21600"/>
              <a:gd name="connsiteX0-29" fmla="*/ 2498 w 19890"/>
              <a:gd name="connsiteY0-30" fmla="*/ 0 h 21600"/>
              <a:gd name="connsiteX1-31" fmla="*/ 17148 w 19890"/>
              <a:gd name="connsiteY1-32" fmla="*/ 0 h 21600"/>
              <a:gd name="connsiteX2-33" fmla="*/ 19890 w 19890"/>
              <a:gd name="connsiteY2-34" fmla="*/ 11054 h 21600"/>
              <a:gd name="connsiteX3-35" fmla="*/ 17148 w 19890"/>
              <a:gd name="connsiteY3-36" fmla="*/ 21600 h 21600"/>
              <a:gd name="connsiteX4-37" fmla="*/ 2498 w 19890"/>
              <a:gd name="connsiteY4-38" fmla="*/ 21600 h 21600"/>
              <a:gd name="connsiteX5-39" fmla="*/ 0 w 19890"/>
              <a:gd name="connsiteY5-40" fmla="*/ 11308 h 21600"/>
              <a:gd name="connsiteX6-41" fmla="*/ 2498 w 19890"/>
              <a:gd name="connsiteY6-42" fmla="*/ 0 h 21600"/>
              <a:gd name="connsiteX0-43" fmla="*/ 2742 w 20134"/>
              <a:gd name="connsiteY0-44" fmla="*/ 0 h 21600"/>
              <a:gd name="connsiteX1-45" fmla="*/ 17392 w 20134"/>
              <a:gd name="connsiteY1-46" fmla="*/ 0 h 21600"/>
              <a:gd name="connsiteX2-47" fmla="*/ 20134 w 20134"/>
              <a:gd name="connsiteY2-48" fmla="*/ 11054 h 21600"/>
              <a:gd name="connsiteX3-49" fmla="*/ 17392 w 20134"/>
              <a:gd name="connsiteY3-50" fmla="*/ 21600 h 21600"/>
              <a:gd name="connsiteX4-51" fmla="*/ 2742 w 20134"/>
              <a:gd name="connsiteY4-52" fmla="*/ 21600 h 21600"/>
              <a:gd name="connsiteX5-53" fmla="*/ 0 w 20134"/>
              <a:gd name="connsiteY5-54" fmla="*/ 11562 h 21600"/>
              <a:gd name="connsiteX6-55" fmla="*/ 2742 w 20134"/>
              <a:gd name="connsiteY6-56"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34" h="21600">
                <a:moveTo>
                  <a:pt x="2742" y="0"/>
                </a:moveTo>
                <a:lnTo>
                  <a:pt x="17392" y="0"/>
                </a:lnTo>
                <a:cubicBezTo>
                  <a:pt x="19311" y="0"/>
                  <a:pt x="20134" y="5089"/>
                  <a:pt x="20134" y="11054"/>
                </a:cubicBezTo>
                <a:cubicBezTo>
                  <a:pt x="20134" y="17019"/>
                  <a:pt x="19311" y="21600"/>
                  <a:pt x="17392" y="21600"/>
                </a:cubicBezTo>
                <a:lnTo>
                  <a:pt x="2742" y="21600"/>
                </a:lnTo>
                <a:cubicBezTo>
                  <a:pt x="823" y="21600"/>
                  <a:pt x="0" y="17527"/>
                  <a:pt x="0" y="11562"/>
                </a:cubicBezTo>
                <a:cubicBezTo>
                  <a:pt x="0" y="5597"/>
                  <a:pt x="823" y="0"/>
                  <a:pt x="274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600" b="1" spc="300" dirty="0">
                <a:solidFill>
                  <a:srgbClr val="3D589F"/>
                </a:solidFill>
                <a:latin typeface="微软雅黑" panose="020B0503020204020204" charset="-122"/>
                <a:ea typeface="微软雅黑" panose="020B0503020204020204" charset="-122"/>
              </a:rPr>
              <a:t>高中语文 选择性必修  下册</a:t>
            </a:r>
            <a:r>
              <a:rPr kumimoji="1" lang="en-US" altLang="zh-CN" sz="2600" b="1" spc="300" dirty="0">
                <a:solidFill>
                  <a:srgbClr val="3D589F"/>
                </a:solidFill>
                <a:latin typeface="微软雅黑" panose="020B0503020204020204" charset="-122"/>
                <a:ea typeface="微软雅黑" panose="020B0503020204020204" charset="-122"/>
              </a:rPr>
              <a:t> RJ</a:t>
            </a:r>
            <a:endParaRPr kumimoji="1" lang="en-US" altLang="zh-CN" sz="2600" b="1" spc="300" dirty="0">
              <a:solidFill>
                <a:srgbClr val="3D589F"/>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3234055"/>
          </a:xfrm>
          <a:prstGeom prst="rect">
            <a:avLst/>
          </a:prstGeom>
          <a:noFill/>
        </p:spPr>
        <p:txBody>
          <a:bodyPr wrap="square" rtlCol="0">
            <a:noAutofit/>
          </a:bodyPr>
          <a:lstStyle/>
          <a:p>
            <a:pPr>
              <a:lnSpc>
                <a:spcPct val="150000"/>
              </a:lnSpc>
            </a:pPr>
            <a:r>
              <a:rPr lang="en-US" altLang="zh-CN"/>
              <a:t>3.</a:t>
            </a:r>
            <a:r>
              <a:rPr lang="zh-CN" altLang="en-US"/>
              <a:t>下列各句中的引号和文中画波浪线句子中的引号用法相同的一项是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阿</a:t>
            </a:r>
            <a:r>
              <a:rPr lang="en-US" altLang="zh-CN"/>
              <a:t>Q</a:t>
            </a:r>
            <a:r>
              <a:rPr lang="zh-CN" altLang="en-US"/>
              <a:t>不独是姓名籍贯有些渺茫</a:t>
            </a:r>
            <a:r>
              <a:rPr lang="en-US" altLang="zh-CN"/>
              <a:t>，</a:t>
            </a:r>
            <a:r>
              <a:rPr lang="zh-CN" altLang="en-US"/>
              <a:t>连他先前的</a:t>
            </a:r>
            <a:r>
              <a:rPr lang="en-US" altLang="zh-CN"/>
              <a:t>“</a:t>
            </a:r>
            <a:r>
              <a:rPr lang="zh-CN" altLang="en-US"/>
              <a:t>行状</a:t>
            </a:r>
            <a:r>
              <a:rPr lang="en-US" altLang="zh-CN"/>
              <a:t>”</a:t>
            </a:r>
            <a:r>
              <a:rPr lang="zh-CN" altLang="en-US"/>
              <a:t>也渺茫。</a:t>
            </a:r>
            <a:endParaRPr lang="zh-CN" altLang="en-US"/>
          </a:p>
          <a:p>
            <a:pPr>
              <a:lnSpc>
                <a:spcPct val="150000"/>
              </a:lnSpc>
            </a:pPr>
            <a:r>
              <a:rPr lang="en-US" altLang="zh-CN"/>
              <a:t>B.</a:t>
            </a:r>
            <a:r>
              <a:rPr lang="zh-CN" altLang="en-US"/>
              <a:t>譬如用三尺长三寸宽的木板做成的凳子</a:t>
            </a:r>
            <a:r>
              <a:rPr lang="en-US" altLang="zh-CN"/>
              <a:t>，</a:t>
            </a:r>
            <a:r>
              <a:rPr lang="zh-CN" altLang="en-US"/>
              <a:t>未庄叫</a:t>
            </a:r>
            <a:r>
              <a:rPr lang="en-US" altLang="zh-CN"/>
              <a:t>“</a:t>
            </a:r>
            <a:r>
              <a:rPr lang="zh-CN" altLang="en-US"/>
              <a:t>长凳</a:t>
            </a:r>
            <a:r>
              <a:rPr lang="en-US" altLang="zh-CN"/>
              <a:t>”</a:t>
            </a:r>
            <a:r>
              <a:rPr lang="zh-CN" altLang="en-US"/>
              <a:t>。</a:t>
            </a:r>
            <a:endParaRPr lang="zh-CN" altLang="en-US"/>
          </a:p>
          <a:p>
            <a:pPr>
              <a:lnSpc>
                <a:spcPct val="150000"/>
              </a:lnSpc>
            </a:pPr>
            <a:r>
              <a:rPr lang="en-US" altLang="zh-CN"/>
              <a:t>C.</a:t>
            </a:r>
            <a:r>
              <a:rPr lang="zh-CN" altLang="en-US"/>
              <a:t>本来几乎是一个</a:t>
            </a:r>
            <a:r>
              <a:rPr lang="en-US" altLang="zh-CN"/>
              <a:t>“</a:t>
            </a:r>
            <a:r>
              <a:rPr lang="zh-CN" altLang="en-US"/>
              <a:t>完人</a:t>
            </a:r>
            <a:r>
              <a:rPr lang="en-US" altLang="zh-CN"/>
              <a:t>”</a:t>
            </a:r>
            <a:r>
              <a:rPr lang="zh-CN" altLang="en-US"/>
              <a:t>了</a:t>
            </a:r>
            <a:r>
              <a:rPr lang="en-US" altLang="zh-CN"/>
              <a:t>，</a:t>
            </a:r>
            <a:r>
              <a:rPr lang="zh-CN" altLang="en-US"/>
              <a:t>但可惜他体质上还有一些缺点。</a:t>
            </a:r>
            <a:endParaRPr lang="zh-CN" altLang="en-US"/>
          </a:p>
          <a:p>
            <a:pPr>
              <a:lnSpc>
                <a:spcPct val="150000"/>
              </a:lnSpc>
            </a:pPr>
            <a:r>
              <a:rPr lang="en-US" altLang="zh-CN"/>
              <a:t>D.</a:t>
            </a:r>
            <a:r>
              <a:rPr lang="zh-CN" altLang="en-US"/>
              <a:t>阿</a:t>
            </a:r>
            <a:r>
              <a:rPr lang="en-US" altLang="zh-CN"/>
              <a:t>Q</a:t>
            </a:r>
            <a:r>
              <a:rPr lang="zh-CN" altLang="en-US"/>
              <a:t>尤其</a:t>
            </a:r>
            <a:r>
              <a:rPr lang="en-US" altLang="zh-CN"/>
              <a:t>“</a:t>
            </a:r>
            <a:r>
              <a:rPr lang="zh-CN" altLang="en-US"/>
              <a:t>深恶而痛绝之</a:t>
            </a:r>
            <a:r>
              <a:rPr lang="en-US" altLang="zh-CN"/>
              <a:t>”</a:t>
            </a:r>
            <a:r>
              <a:rPr lang="zh-CN" altLang="en-US"/>
              <a:t>的</a:t>
            </a:r>
            <a:r>
              <a:rPr lang="en-US" altLang="zh-CN"/>
              <a:t>，</a:t>
            </a:r>
            <a:r>
              <a:rPr lang="zh-CN" altLang="en-US"/>
              <a:t>是他的一条假辫子。</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591820" y="414909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本题考查正确使用标点符号的能力。文中</a:t>
            </a:r>
            <a:r>
              <a:rPr lang="en-US" altLang="zh-CN" dirty="0"/>
              <a:t>“</a:t>
            </a:r>
            <a:r>
              <a:rPr lang="zh-CN" altLang="en-US" dirty="0"/>
              <a:t>精神胜利法</a:t>
            </a:r>
            <a:r>
              <a:rPr lang="en-US" altLang="zh-CN" dirty="0"/>
              <a:t>”</a:t>
            </a:r>
            <a:r>
              <a:rPr lang="zh-CN" altLang="en-US" dirty="0"/>
              <a:t>的引号标示特定称谓。</a:t>
            </a:r>
            <a:r>
              <a:rPr lang="en-US" altLang="zh-CN" dirty="0"/>
              <a:t>A</a:t>
            </a:r>
            <a:r>
              <a:rPr lang="zh-CN" altLang="en-US" dirty="0"/>
              <a:t>项</a:t>
            </a:r>
            <a:r>
              <a:rPr lang="en-US" altLang="zh-CN" dirty="0"/>
              <a:t>，</a:t>
            </a:r>
            <a:r>
              <a:rPr lang="zh-CN" altLang="en-US" dirty="0"/>
              <a:t>引号标示反语</a:t>
            </a:r>
            <a:r>
              <a:rPr lang="en-US" altLang="zh-CN" dirty="0"/>
              <a:t>;B</a:t>
            </a:r>
            <a:r>
              <a:rPr lang="zh-CN" altLang="en-US" dirty="0"/>
              <a:t>项</a:t>
            </a:r>
            <a:r>
              <a:rPr lang="en-US" altLang="zh-CN" dirty="0"/>
              <a:t>，</a:t>
            </a:r>
            <a:r>
              <a:rPr lang="zh-CN" altLang="en-US" dirty="0"/>
              <a:t>引号标示特定称谓</a:t>
            </a:r>
            <a:r>
              <a:rPr lang="en-US" altLang="zh-CN" dirty="0"/>
              <a:t>;C</a:t>
            </a:r>
            <a:r>
              <a:rPr lang="zh-CN" altLang="en-US" dirty="0"/>
              <a:t>项</a:t>
            </a:r>
            <a:r>
              <a:rPr lang="en-US" altLang="zh-CN" dirty="0"/>
              <a:t>，</a:t>
            </a:r>
            <a:r>
              <a:rPr lang="zh-CN" altLang="en-US" dirty="0"/>
              <a:t>引号标示否定</a:t>
            </a:r>
            <a:r>
              <a:rPr lang="en-US" altLang="zh-CN" dirty="0"/>
              <a:t>;D</a:t>
            </a:r>
            <a:r>
              <a:rPr lang="zh-CN" altLang="en-US" dirty="0"/>
              <a:t>项</a:t>
            </a:r>
            <a:r>
              <a:rPr lang="en-US" altLang="zh-CN" dirty="0"/>
              <a:t>，</a:t>
            </a:r>
            <a:r>
              <a:rPr lang="zh-CN" altLang="en-US" dirty="0"/>
              <a:t>引号标示引用。</a:t>
            </a:r>
            <a:endParaRPr lang="zh-CN" altLang="en-US" dirty="0"/>
          </a:p>
        </p:txBody>
      </p:sp>
      <p:sp>
        <p:nvSpPr>
          <p:cNvPr id="18" name="文本框 17"/>
          <p:cNvSpPr txBox="1"/>
          <p:nvPr/>
        </p:nvSpPr>
        <p:spPr>
          <a:xfrm>
            <a:off x="8400415" y="1628775"/>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en-US" altLang="zh-CN"/>
              <a:t>(</a:t>
            </a:r>
            <a:r>
              <a:rPr lang="zh-CN" altLang="en-US"/>
              <a:t>二</a:t>
            </a:r>
            <a:r>
              <a:rPr lang="en-US" altLang="zh-CN"/>
              <a:t>)</a:t>
            </a:r>
            <a:r>
              <a:rPr lang="zh-CN" altLang="en-US"/>
              <a:t>语言文字运用</a:t>
            </a:r>
            <a:r>
              <a:rPr lang="en-US" altLang="en-US"/>
              <a:t>Ⅱ</a:t>
            </a:r>
            <a:endParaRPr lang="en-US" altLang="en-US"/>
          </a:p>
          <a:p>
            <a:pPr>
              <a:lnSpc>
                <a:spcPct val="150000"/>
              </a:lnSpc>
            </a:pPr>
            <a:r>
              <a:rPr lang="zh-CN" altLang="en-US"/>
              <a:t>阅读下面的文字</a:t>
            </a:r>
            <a:r>
              <a:rPr lang="en-US" altLang="zh-CN"/>
              <a:t>，</a:t>
            </a:r>
            <a:r>
              <a:rPr lang="zh-CN" altLang="en-US"/>
              <a:t>完成</a:t>
            </a:r>
            <a:r>
              <a:rPr lang="en-US" altLang="zh-CN"/>
              <a:t>4~5</a:t>
            </a:r>
            <a:r>
              <a:rPr lang="zh-CN" altLang="en-US"/>
              <a:t>题。</a:t>
            </a:r>
            <a:endParaRPr lang="zh-CN" altLang="en-US"/>
          </a:p>
          <a:p>
            <a:pPr>
              <a:lnSpc>
                <a:spcPct val="150000"/>
              </a:lnSpc>
            </a:pPr>
            <a:r>
              <a:rPr lang="en-US" altLang="zh-CN"/>
              <a:t>    </a:t>
            </a:r>
            <a:r>
              <a:rPr lang="zh-CN" altLang="en-US"/>
              <a:t>放眼文艺批评现场</a:t>
            </a:r>
            <a:r>
              <a:rPr lang="en-US" altLang="zh-CN"/>
              <a:t>，</a:t>
            </a:r>
            <a:r>
              <a:rPr lang="zh-CN" altLang="en-US"/>
              <a:t>那些游弋于其间的</a:t>
            </a:r>
            <a:r>
              <a:rPr lang="en-US" altLang="zh-CN"/>
              <a:t>“</a:t>
            </a:r>
            <a:r>
              <a:rPr lang="zh-CN" altLang="en-US"/>
              <a:t>魅影</a:t>
            </a:r>
            <a:r>
              <a:rPr lang="en-US" altLang="zh-CN"/>
              <a:t>”，</a:t>
            </a:r>
            <a:r>
              <a:rPr lang="zh-CN" altLang="en-US"/>
              <a:t>像鲁迅笔下的坟头磷火低飞乱舞、时隐时现。</a:t>
            </a:r>
            <a:r>
              <a:rPr lang="zh-CN" altLang="en-US" u="wavy">
                <a:solidFill>
                  <a:schemeClr val="tx1"/>
                </a:solidFill>
                <a:uFillTx/>
              </a:rPr>
              <a:t>貌似可以照亮文学现场迷途的</a:t>
            </a:r>
            <a:r>
              <a:rPr lang="en-US" altLang="zh-CN" u="wavy">
                <a:solidFill>
                  <a:schemeClr val="tx1"/>
                </a:solidFill>
                <a:uFillTx/>
              </a:rPr>
              <a:t>“</a:t>
            </a:r>
            <a:r>
              <a:rPr lang="zh-CN" altLang="en-US" u="wavy">
                <a:solidFill>
                  <a:schemeClr val="tx1"/>
                </a:solidFill>
                <a:uFillTx/>
              </a:rPr>
              <a:t>万能手电筒</a:t>
            </a:r>
            <a:r>
              <a:rPr lang="en-US" altLang="zh-CN" u="wavy">
                <a:solidFill>
                  <a:schemeClr val="tx1"/>
                </a:solidFill>
                <a:uFillTx/>
              </a:rPr>
              <a:t>”</a:t>
            </a:r>
            <a:r>
              <a:rPr lang="zh-CN" altLang="en-US" u="wavy">
                <a:solidFill>
                  <a:schemeClr val="tx1"/>
                </a:solidFill>
                <a:uFillTx/>
              </a:rPr>
              <a:t>的批评</a:t>
            </a:r>
            <a:r>
              <a:rPr lang="en-US" altLang="zh-CN" u="wavy">
                <a:solidFill>
                  <a:schemeClr val="tx1"/>
                </a:solidFill>
                <a:uFillTx/>
              </a:rPr>
              <a:t>，</a:t>
            </a:r>
            <a:r>
              <a:rPr lang="zh-CN" altLang="en-US" u="wavy">
                <a:solidFill>
                  <a:schemeClr val="tx1"/>
                </a:solidFill>
                <a:uFillTx/>
              </a:rPr>
              <a:t>其实已经风化成了一支无力于指点创作迷津的</a:t>
            </a:r>
            <a:r>
              <a:rPr lang="en-US" altLang="zh-CN" u="wavy">
                <a:solidFill>
                  <a:schemeClr val="tx1"/>
                </a:solidFill>
                <a:uFillTx/>
              </a:rPr>
              <a:t>“</a:t>
            </a:r>
            <a:r>
              <a:rPr lang="zh-CN" altLang="en-US" u="wavy">
                <a:solidFill>
                  <a:schemeClr val="tx1"/>
                </a:solidFill>
                <a:uFillTx/>
              </a:rPr>
              <a:t>银样镴枪头</a:t>
            </a:r>
            <a:r>
              <a:rPr lang="en-US" altLang="zh-CN" u="wavy">
                <a:solidFill>
                  <a:schemeClr val="tx1"/>
                </a:solidFill>
                <a:uFillTx/>
              </a:rPr>
              <a:t>”</a:t>
            </a:r>
            <a:r>
              <a:rPr lang="en-US" altLang="zh-CN"/>
              <a:t>，</a:t>
            </a:r>
            <a:r>
              <a:rPr lang="zh-CN" altLang="en-US" u="sng"/>
              <a:t>此乃侵袭的风习与批评家对俗世缴械的双向运动的癌肿</a:t>
            </a:r>
            <a:r>
              <a:rPr lang="zh-CN" altLang="en-US"/>
              <a:t>。不幸的是</a:t>
            </a:r>
            <a:r>
              <a:rPr lang="en-US" altLang="zh-CN"/>
              <a:t>，</a:t>
            </a:r>
            <a:r>
              <a:rPr lang="zh-CN" altLang="en-US"/>
              <a:t>在此危急时刻</a:t>
            </a:r>
            <a:r>
              <a:rPr lang="en-US" altLang="zh-CN"/>
              <a:t>，</a:t>
            </a:r>
            <a:r>
              <a:rPr lang="zh-CN" altLang="en-US"/>
              <a:t>批评家却仍自我感觉良好</a:t>
            </a:r>
            <a:r>
              <a:rPr lang="en-US" altLang="zh-CN"/>
              <a:t>，</a:t>
            </a:r>
            <a:r>
              <a:rPr lang="zh-CN" altLang="en-US"/>
              <a:t>且以现在进行时现身于各种文艺现场</a:t>
            </a:r>
            <a:r>
              <a:rPr lang="en-US" altLang="zh-CN"/>
              <a:t>，</a:t>
            </a:r>
            <a:r>
              <a:rPr lang="zh-CN" altLang="en-US"/>
              <a:t>以致业界内外对批评都有着强烈的</a:t>
            </a:r>
            <a:r>
              <a:rPr lang="en-US" altLang="zh-CN"/>
              <a:t>“</a:t>
            </a:r>
            <a:r>
              <a:rPr lang="zh-CN" altLang="en-US"/>
              <a:t>疗救</a:t>
            </a:r>
            <a:r>
              <a:rPr lang="en-US" altLang="zh-CN"/>
              <a:t>”</a:t>
            </a:r>
            <a:r>
              <a:rPr lang="zh-CN" altLang="en-US"/>
              <a:t>之共鸣。</a:t>
            </a:r>
            <a:r>
              <a:rPr lang="en-US" altLang="en-US"/>
              <a:t> </a:t>
            </a:r>
            <a:endParaRPr lang="en-US"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4.</a:t>
            </a:r>
            <a:r>
              <a:rPr lang="zh-CN" altLang="en-US"/>
              <a:t>下列各项中和文中画波浪线的语句使用的修辞手法相同的一项是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湖面</a:t>
            </a:r>
            <a:r>
              <a:rPr lang="en-US" altLang="zh-CN"/>
              <a:t>，</a:t>
            </a:r>
            <a:r>
              <a:rPr lang="zh-CN" altLang="en-US"/>
              <a:t>一层层相涌而来的动荡</a:t>
            </a:r>
            <a:r>
              <a:rPr lang="en-US" altLang="zh-CN"/>
              <a:t>，</a:t>
            </a:r>
            <a:r>
              <a:rPr lang="zh-CN" altLang="en-US"/>
              <a:t>那是风吹皱的相思。</a:t>
            </a:r>
            <a:endParaRPr lang="zh-CN" altLang="en-US"/>
          </a:p>
          <a:p>
            <a:pPr>
              <a:lnSpc>
                <a:spcPct val="150000"/>
              </a:lnSpc>
            </a:pPr>
            <a:r>
              <a:rPr lang="en-US" altLang="zh-CN"/>
              <a:t>B.</a:t>
            </a:r>
            <a:r>
              <a:rPr lang="zh-CN" altLang="en-US"/>
              <a:t>无丝竹之乱耳</a:t>
            </a:r>
            <a:r>
              <a:rPr lang="en-US" altLang="zh-CN"/>
              <a:t>，</a:t>
            </a:r>
            <a:r>
              <a:rPr lang="zh-CN" altLang="en-US"/>
              <a:t>无案牍之劳形。</a:t>
            </a:r>
            <a:endParaRPr lang="zh-CN" altLang="en-US"/>
          </a:p>
          <a:p>
            <a:pPr>
              <a:lnSpc>
                <a:spcPct val="150000"/>
              </a:lnSpc>
            </a:pPr>
            <a:r>
              <a:rPr lang="en-US" altLang="zh-CN"/>
              <a:t>C.</a:t>
            </a:r>
            <a:r>
              <a:rPr lang="zh-CN" altLang="en-US"/>
              <a:t>感时花溅泪</a:t>
            </a:r>
            <a:r>
              <a:rPr lang="en-US" altLang="zh-CN"/>
              <a:t>，</a:t>
            </a:r>
            <a:r>
              <a:rPr lang="zh-CN" altLang="en-US"/>
              <a:t>恨别鸟惊心。</a:t>
            </a:r>
            <a:endParaRPr lang="zh-CN" altLang="en-US"/>
          </a:p>
          <a:p>
            <a:pPr>
              <a:lnSpc>
                <a:spcPct val="150000"/>
              </a:lnSpc>
            </a:pPr>
            <a:r>
              <a:rPr lang="en-US" altLang="zh-CN"/>
              <a:t>D.</a:t>
            </a:r>
            <a:r>
              <a:rPr lang="zh-CN" altLang="en-US"/>
              <a:t>金樽清酒斗十千</a:t>
            </a:r>
            <a:r>
              <a:rPr lang="en-US" altLang="zh-CN"/>
              <a:t>，</a:t>
            </a:r>
            <a:r>
              <a:rPr lang="zh-CN" altLang="en-US"/>
              <a:t>玉盘珍羞直万钱。</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07733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本题考查正确使用常见的修辞手法的能力。文中画波浪线的句子运用了暗喻的修辞手法。</a:t>
            </a:r>
            <a:r>
              <a:rPr lang="en-US" altLang="zh-CN" dirty="0"/>
              <a:t>A</a:t>
            </a:r>
            <a:r>
              <a:rPr lang="zh-CN" altLang="en-US" dirty="0"/>
              <a:t>项运用了暗喻的修辞手法。</a:t>
            </a:r>
            <a:r>
              <a:rPr lang="en-US" altLang="zh-CN" dirty="0"/>
              <a:t>“</a:t>
            </a:r>
            <a:r>
              <a:rPr lang="zh-CN" altLang="en-US" dirty="0"/>
              <a:t>一层层相涌而来的动荡</a:t>
            </a:r>
            <a:r>
              <a:rPr lang="en-US" altLang="zh-CN" dirty="0"/>
              <a:t>”</a:t>
            </a:r>
            <a:r>
              <a:rPr lang="zh-CN" altLang="en-US" dirty="0"/>
              <a:t>是本体</a:t>
            </a:r>
            <a:r>
              <a:rPr lang="en-US" altLang="zh-CN" dirty="0"/>
              <a:t>，</a:t>
            </a:r>
            <a:r>
              <a:rPr lang="en-US" altLang="zh-CN" dirty="0"/>
              <a:t>“</a:t>
            </a:r>
            <a:r>
              <a:rPr lang="zh-CN" altLang="en-US" dirty="0"/>
              <a:t>是</a:t>
            </a:r>
            <a:r>
              <a:rPr lang="en-US" altLang="zh-CN" dirty="0"/>
              <a:t>”</a:t>
            </a:r>
            <a:r>
              <a:rPr lang="zh-CN" altLang="en-US" dirty="0"/>
              <a:t>是比喻词</a:t>
            </a:r>
            <a:r>
              <a:rPr lang="en-US" altLang="zh-CN" dirty="0"/>
              <a:t>，</a:t>
            </a:r>
            <a:r>
              <a:rPr lang="en-US" altLang="zh-CN" dirty="0"/>
              <a:t>“</a:t>
            </a:r>
            <a:r>
              <a:rPr lang="zh-CN" altLang="en-US" dirty="0"/>
              <a:t>风吹皱的相思</a:t>
            </a:r>
            <a:r>
              <a:rPr lang="en-US" altLang="zh-CN" dirty="0"/>
              <a:t>”</a:t>
            </a:r>
            <a:r>
              <a:rPr lang="zh-CN" altLang="en-US" dirty="0"/>
              <a:t>是喻体。</a:t>
            </a:r>
            <a:r>
              <a:rPr lang="en-US" altLang="zh-CN" dirty="0"/>
              <a:t>B</a:t>
            </a:r>
            <a:r>
              <a:rPr lang="zh-CN" altLang="en-US" dirty="0"/>
              <a:t>项运用了借代的修辞手法。</a:t>
            </a:r>
            <a:r>
              <a:rPr lang="en-US" altLang="zh-CN" dirty="0"/>
              <a:t>“</a:t>
            </a:r>
            <a:r>
              <a:rPr lang="zh-CN" altLang="en-US" dirty="0"/>
              <a:t>丝竹</a:t>
            </a:r>
            <a:r>
              <a:rPr lang="en-US" altLang="zh-CN" dirty="0"/>
              <a:t>”</a:t>
            </a:r>
            <a:r>
              <a:rPr lang="zh-CN" altLang="en-US" dirty="0"/>
              <a:t>代指乐器</a:t>
            </a:r>
            <a:r>
              <a:rPr lang="en-US" altLang="zh-CN" dirty="0"/>
              <a:t>，</a:t>
            </a:r>
            <a:r>
              <a:rPr lang="en-US" altLang="zh-CN" dirty="0"/>
              <a:t>“</a:t>
            </a:r>
            <a:r>
              <a:rPr lang="zh-CN" altLang="en-US" dirty="0"/>
              <a:t>案牍</a:t>
            </a:r>
            <a:r>
              <a:rPr lang="en-US" altLang="zh-CN" dirty="0"/>
              <a:t>”</a:t>
            </a:r>
            <a:r>
              <a:rPr lang="zh-CN" altLang="en-US" dirty="0"/>
              <a:t>代指工作。</a:t>
            </a:r>
            <a:r>
              <a:rPr lang="en-US" altLang="zh-CN" dirty="0"/>
              <a:t>C</a:t>
            </a:r>
            <a:r>
              <a:rPr lang="zh-CN" altLang="en-US" dirty="0"/>
              <a:t>项运用了拟人的修辞手法。</a:t>
            </a:r>
            <a:r>
              <a:rPr lang="en-US" altLang="zh-CN" dirty="0"/>
              <a:t>“</a:t>
            </a:r>
            <a:r>
              <a:rPr lang="zh-CN" altLang="en-US" dirty="0"/>
              <a:t>花</a:t>
            </a:r>
            <a:r>
              <a:rPr lang="en-US" altLang="zh-CN" dirty="0"/>
              <a:t>”</a:t>
            </a:r>
            <a:r>
              <a:rPr lang="zh-CN" altLang="en-US" dirty="0"/>
              <a:t>并不能</a:t>
            </a:r>
            <a:r>
              <a:rPr lang="en-US" altLang="zh-CN" dirty="0"/>
              <a:t>“</a:t>
            </a:r>
            <a:r>
              <a:rPr lang="zh-CN" altLang="en-US" dirty="0"/>
              <a:t>感时溅泪</a:t>
            </a:r>
            <a:r>
              <a:rPr lang="en-US" altLang="zh-CN" dirty="0"/>
              <a:t>”，“</a:t>
            </a:r>
            <a:r>
              <a:rPr lang="zh-CN" altLang="en-US" dirty="0"/>
              <a:t>鸟</a:t>
            </a:r>
            <a:r>
              <a:rPr lang="en-US" altLang="zh-CN" dirty="0"/>
              <a:t>”</a:t>
            </a:r>
            <a:r>
              <a:rPr lang="zh-CN" altLang="en-US" dirty="0"/>
              <a:t>自然也难以领会人的离愁别恨</a:t>
            </a:r>
            <a:r>
              <a:rPr lang="en-US" altLang="zh-CN" dirty="0"/>
              <a:t>，</a:t>
            </a:r>
            <a:r>
              <a:rPr lang="zh-CN" altLang="en-US" dirty="0"/>
              <a:t>这里赋予了花鸟以人的情感。</a:t>
            </a:r>
            <a:r>
              <a:rPr lang="en-US" altLang="zh-CN" dirty="0"/>
              <a:t>D</a:t>
            </a:r>
            <a:r>
              <a:rPr lang="zh-CN" altLang="en-US" dirty="0"/>
              <a:t>项运用了夸张的修辞手法。这句诗的意思是</a:t>
            </a:r>
            <a:r>
              <a:rPr lang="en-US" altLang="zh-CN" dirty="0"/>
              <a:t>“</a:t>
            </a:r>
            <a:r>
              <a:rPr lang="zh-CN" altLang="en-US" dirty="0"/>
              <a:t>酒杯里盛着价格昂贵的清醇美酒</a:t>
            </a:r>
            <a:r>
              <a:rPr lang="en-US" altLang="zh-CN" dirty="0"/>
              <a:t>，</a:t>
            </a:r>
            <a:r>
              <a:rPr lang="zh-CN" altLang="en-US" dirty="0"/>
              <a:t>盘子里装满价值万钱的佳肴</a:t>
            </a:r>
            <a:r>
              <a:rPr lang="en-US" altLang="zh-CN" dirty="0"/>
              <a:t>”，“</a:t>
            </a:r>
            <a:r>
              <a:rPr lang="zh-CN" altLang="en-US" dirty="0"/>
              <a:t>斗十千</a:t>
            </a:r>
            <a:r>
              <a:rPr lang="en-US" altLang="zh-CN" dirty="0"/>
              <a:t>”“</a:t>
            </a:r>
            <a:r>
              <a:rPr lang="zh-CN" altLang="en-US" dirty="0"/>
              <a:t>直万钱</a:t>
            </a:r>
            <a:r>
              <a:rPr lang="en-US" altLang="zh-CN" dirty="0"/>
              <a:t>”</a:t>
            </a:r>
            <a:r>
              <a:rPr lang="zh-CN" altLang="en-US" dirty="0"/>
              <a:t>极言酒菜价贵。</a:t>
            </a:r>
            <a:endParaRPr lang="zh-CN" altLang="en-US" dirty="0"/>
          </a:p>
        </p:txBody>
      </p:sp>
      <p:sp>
        <p:nvSpPr>
          <p:cNvPr id="18" name="文本框 17"/>
          <p:cNvSpPr txBox="1"/>
          <p:nvPr/>
        </p:nvSpPr>
        <p:spPr>
          <a:xfrm>
            <a:off x="8400415" y="1628775"/>
            <a:ext cx="505460" cy="454025"/>
          </a:xfrm>
          <a:prstGeom prst="rect">
            <a:avLst/>
          </a:prstGeom>
          <a:noFill/>
        </p:spPr>
        <p:txBody>
          <a:bodyPr wrap="square" rtlCol="0">
            <a:noAutofit/>
          </a:bodyPr>
          <a:p>
            <a:r>
              <a:rPr lang="en-US" altLang="zh-CN"/>
              <a:t>A</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5.</a:t>
            </a:r>
            <a:r>
              <a:rPr lang="zh-CN" altLang="en-US"/>
              <a:t>文中画横线的语句有语病</a:t>
            </a:r>
            <a:r>
              <a:rPr lang="en-US" altLang="zh-CN"/>
              <a:t>，</a:t>
            </a:r>
            <a:r>
              <a:rPr lang="zh-CN" altLang="en-US"/>
              <a:t>请修改。</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250444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本题考查辨析并修改病句的能力。文中画横线的语句共有三处语病</a:t>
            </a:r>
            <a:r>
              <a:rPr lang="en-US" altLang="zh-CN" dirty="0"/>
              <a:t>:</a:t>
            </a:r>
            <a:r>
              <a:rPr lang="zh-CN" altLang="en-US" dirty="0"/>
              <a:t>第一处</a:t>
            </a:r>
            <a:r>
              <a:rPr lang="en-US" altLang="zh-CN" dirty="0"/>
              <a:t>，</a:t>
            </a:r>
            <a:r>
              <a:rPr lang="zh-CN" altLang="en-US" dirty="0"/>
              <a:t>语序不当</a:t>
            </a:r>
            <a:r>
              <a:rPr lang="en-US" altLang="zh-CN" dirty="0"/>
              <a:t>，</a:t>
            </a:r>
            <a:r>
              <a:rPr lang="en-US" altLang="zh-CN" dirty="0"/>
              <a:t>“</a:t>
            </a:r>
            <a:r>
              <a:rPr lang="zh-CN" altLang="en-US" dirty="0"/>
              <a:t>侵袭的风习</a:t>
            </a:r>
            <a:r>
              <a:rPr lang="en-US" altLang="zh-CN" dirty="0"/>
              <a:t>”，</a:t>
            </a:r>
            <a:r>
              <a:rPr lang="zh-CN" altLang="en-US" dirty="0"/>
              <a:t>应改为</a:t>
            </a:r>
            <a:r>
              <a:rPr lang="en-US" altLang="zh-CN" dirty="0"/>
              <a:t>“</a:t>
            </a:r>
            <a:r>
              <a:rPr lang="zh-CN" altLang="en-US" dirty="0"/>
              <a:t>风习的侵袭</a:t>
            </a:r>
            <a:r>
              <a:rPr lang="en-US" altLang="zh-CN" dirty="0"/>
              <a:t>”;</a:t>
            </a:r>
            <a:r>
              <a:rPr lang="zh-CN" altLang="en-US" dirty="0"/>
              <a:t>第二处</a:t>
            </a:r>
            <a:r>
              <a:rPr lang="en-US" altLang="zh-CN" dirty="0"/>
              <a:t>，</a:t>
            </a:r>
            <a:r>
              <a:rPr lang="zh-CN" altLang="en-US" dirty="0"/>
              <a:t>搭配不当</a:t>
            </a:r>
            <a:r>
              <a:rPr lang="en-US" altLang="zh-CN" dirty="0"/>
              <a:t>，</a:t>
            </a:r>
            <a:r>
              <a:rPr lang="zh-CN" altLang="en-US" dirty="0"/>
              <a:t>把</a:t>
            </a:r>
            <a:r>
              <a:rPr lang="en-US" altLang="zh-CN" dirty="0"/>
              <a:t>“</a:t>
            </a:r>
            <a:r>
              <a:rPr lang="zh-CN" altLang="en-US" dirty="0"/>
              <a:t>对</a:t>
            </a:r>
            <a:r>
              <a:rPr lang="en-US" altLang="zh-CN" dirty="0"/>
              <a:t>”</a:t>
            </a:r>
            <a:r>
              <a:rPr lang="zh-CN" altLang="en-US" dirty="0"/>
              <a:t>改为</a:t>
            </a:r>
            <a:r>
              <a:rPr lang="en-US" altLang="zh-CN" dirty="0"/>
              <a:t>“</a:t>
            </a:r>
            <a:r>
              <a:rPr lang="zh-CN" altLang="en-US" dirty="0"/>
              <a:t>向</a:t>
            </a:r>
            <a:r>
              <a:rPr lang="en-US" altLang="zh-CN" dirty="0"/>
              <a:t>”;</a:t>
            </a:r>
            <a:r>
              <a:rPr lang="zh-CN" altLang="en-US" dirty="0"/>
              <a:t>第三处</a:t>
            </a:r>
            <a:r>
              <a:rPr lang="en-US" altLang="zh-CN" dirty="0"/>
              <a:t>，</a:t>
            </a:r>
            <a:r>
              <a:rPr lang="zh-CN" altLang="en-US" dirty="0"/>
              <a:t>成分残缺</a:t>
            </a:r>
            <a:r>
              <a:rPr lang="en-US" altLang="zh-CN" dirty="0"/>
              <a:t>，</a:t>
            </a:r>
            <a:r>
              <a:rPr lang="en-US" altLang="zh-CN" dirty="0"/>
              <a:t>“</a:t>
            </a:r>
            <a:r>
              <a:rPr lang="zh-CN" altLang="en-US" dirty="0"/>
              <a:t>运动</a:t>
            </a:r>
            <a:r>
              <a:rPr lang="en-US" altLang="zh-CN" dirty="0"/>
              <a:t>”</a:t>
            </a:r>
            <a:r>
              <a:rPr lang="zh-CN" altLang="en-US" dirty="0"/>
              <a:t>后添加</a:t>
            </a:r>
            <a:r>
              <a:rPr lang="en-US" altLang="zh-CN" dirty="0"/>
              <a:t>“</a:t>
            </a:r>
            <a:r>
              <a:rPr lang="zh-CN" altLang="en-US" dirty="0"/>
              <a:t>所导致</a:t>
            </a:r>
            <a:r>
              <a:rPr lang="en-US" altLang="zh-CN" dirty="0"/>
              <a:t>”</a:t>
            </a:r>
            <a:r>
              <a:rPr lang="zh-CN" altLang="en-US" dirty="0"/>
              <a:t>。</a:t>
            </a:r>
            <a:endParaRPr lang="zh-CN" altLang="en-US" dirty="0"/>
          </a:p>
        </p:txBody>
      </p:sp>
      <p:sp>
        <p:nvSpPr>
          <p:cNvPr id="21" name="文本框 20"/>
          <p:cNvSpPr txBox="1"/>
          <p:nvPr/>
        </p:nvSpPr>
        <p:spPr>
          <a:xfrm>
            <a:off x="551815" y="393319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【答案】此乃风习的侵袭与批评家向俗世缴械的双向运动所导致的癌肿。</a:t>
            </a:r>
            <a:endParaRPr lang="zh-CN" altLang="en-US" dirty="0">
              <a:solidFill>
                <a:srgbClr val="0070C0"/>
              </a:solidFill>
              <a:uFill>
                <a:solidFill>
                  <a:schemeClr val="bg1"/>
                </a:solidFill>
              </a:u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1" grpId="0"/>
      <p:bldP spid="21"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03560" cy="5074920"/>
          </a:xfrm>
          <a:prstGeom prst="rect">
            <a:avLst/>
          </a:prstGeom>
          <a:noFill/>
        </p:spPr>
        <p:txBody>
          <a:bodyPr wrap="square" rtlCol="0">
            <a:spAutoFit/>
          </a:bodyPr>
          <a:p>
            <a:pPr fontAlgn="auto">
              <a:lnSpc>
                <a:spcPts val="2500"/>
              </a:lnSpc>
              <a:spcBef>
                <a:spcPts val="0"/>
              </a:spcBef>
              <a:spcAft>
                <a:spcPts val="0"/>
              </a:spcAft>
            </a:pPr>
            <a:r>
              <a:rPr lang="en-US" dirty="0"/>
              <a:t>       </a:t>
            </a:r>
            <a:r>
              <a:rPr lang="zh-CN" altLang="en-US" dirty="0"/>
              <a:t>文学类阅读</a:t>
            </a:r>
            <a:endParaRPr lang="zh-CN" altLang="en-US" dirty="0"/>
          </a:p>
          <a:p>
            <a:pPr indent="457200" algn="ctr">
              <a:lnSpc>
                <a:spcPct val="150000"/>
              </a:lnSpc>
            </a:pPr>
            <a:r>
              <a:rPr sz="2400" b="1" dirty="0">
                <a:latin typeface="黑体" panose="02010609060101010101" charset="-122"/>
                <a:ea typeface="黑体" panose="02010609060101010101" charset="-122"/>
                <a:cs typeface="黑体" panose="02010609060101010101" charset="-122"/>
              </a:rPr>
              <a:t>在酒楼上</a:t>
            </a:r>
            <a:endParaRPr sz="2400" b="1" dirty="0">
              <a:latin typeface="黑体" panose="02010609060101010101" charset="-122"/>
              <a:ea typeface="黑体" panose="02010609060101010101" charset="-122"/>
              <a:cs typeface="黑体" panose="02010609060101010101" charset="-122"/>
            </a:endParaRPr>
          </a:p>
          <a:p>
            <a:pPr indent="457200" algn="ctr">
              <a:lnSpc>
                <a:spcPct val="150000"/>
              </a:lnSpc>
            </a:pPr>
            <a:r>
              <a:rPr lang="zh-CN" altLang="en-US" dirty="0"/>
              <a:t>鲁　迅</a:t>
            </a:r>
            <a:endParaRPr lang="zh-CN" altLang="en-US" dirty="0"/>
          </a:p>
          <a:p>
            <a:pPr indent="457200" algn="l">
              <a:lnSpc>
                <a:spcPct val="150000"/>
              </a:lnSpc>
            </a:pPr>
            <a:r>
              <a:rPr lang="zh-CN" altLang="en-US" sz="1600" dirty="0"/>
              <a:t>我从北地向东南旅行</a:t>
            </a:r>
            <a:r>
              <a:rPr lang="en-US" altLang="zh-CN" sz="1600" dirty="0"/>
              <a:t>，</a:t>
            </a:r>
            <a:r>
              <a:rPr lang="zh-CN" altLang="en-US" sz="1600" dirty="0"/>
              <a:t>绕道访了我的家乡</a:t>
            </a:r>
            <a:r>
              <a:rPr lang="en-US" altLang="zh-CN" sz="1600" dirty="0"/>
              <a:t>，</a:t>
            </a:r>
            <a:r>
              <a:rPr lang="zh-CN" altLang="en-US" sz="1600" dirty="0"/>
              <a:t>就到</a:t>
            </a:r>
            <a:r>
              <a:rPr lang="en-US" altLang="zh-CN" sz="1600" dirty="0"/>
              <a:t>S</a:t>
            </a:r>
            <a:r>
              <a:rPr lang="zh-CN" altLang="en-US" sz="1600" dirty="0"/>
              <a:t>城。深冬雪后</a:t>
            </a:r>
            <a:r>
              <a:rPr lang="en-US" altLang="zh-CN" sz="1600" dirty="0"/>
              <a:t>，</a:t>
            </a:r>
            <a:r>
              <a:rPr lang="zh-CN" altLang="en-US" sz="1600" dirty="0"/>
              <a:t>风景凄清</a:t>
            </a:r>
            <a:r>
              <a:rPr lang="en-US" altLang="zh-CN" sz="1600" dirty="0"/>
              <a:t>，</a:t>
            </a:r>
            <a:r>
              <a:rPr lang="zh-CN" altLang="en-US" sz="1600" dirty="0"/>
              <a:t>懒散和怀旧的心绪联结起来</a:t>
            </a:r>
            <a:r>
              <a:rPr lang="en-US" altLang="zh-CN" sz="1600" dirty="0"/>
              <a:t>，</a:t>
            </a:r>
            <a:r>
              <a:rPr lang="zh-CN" altLang="en-US" sz="1600" dirty="0"/>
              <a:t>我竟暂寓在</a:t>
            </a:r>
            <a:r>
              <a:rPr lang="en-US" altLang="zh-CN" sz="1600" dirty="0"/>
              <a:t>S</a:t>
            </a:r>
            <a:r>
              <a:rPr lang="zh-CN" altLang="en-US" sz="1600" dirty="0"/>
              <a:t>城的洛思旅馆里了。</a:t>
            </a:r>
            <a:endParaRPr lang="zh-CN" altLang="en-US" sz="1600" dirty="0"/>
          </a:p>
          <a:p>
            <a:pPr indent="457200" algn="l">
              <a:lnSpc>
                <a:spcPct val="150000"/>
              </a:lnSpc>
            </a:pPr>
            <a:r>
              <a:rPr lang="zh-CN" altLang="en-US" sz="1600" dirty="0"/>
              <a:t>我所住的旅馆是租房不卖饭的</a:t>
            </a:r>
            <a:r>
              <a:rPr lang="en-US" altLang="zh-CN" sz="1600" dirty="0"/>
              <a:t>，</a:t>
            </a:r>
            <a:r>
              <a:rPr lang="zh-CN" altLang="en-US" sz="1600" dirty="0"/>
              <a:t>饭菜必须另外叫来</a:t>
            </a:r>
            <a:r>
              <a:rPr lang="en-US" altLang="zh-CN" sz="1600" dirty="0"/>
              <a:t>，</a:t>
            </a:r>
            <a:r>
              <a:rPr lang="zh-CN" altLang="en-US" sz="1600" dirty="0"/>
              <a:t>但又无味</a:t>
            </a:r>
            <a:r>
              <a:rPr lang="en-US" altLang="zh-CN" sz="1600" dirty="0"/>
              <a:t>，</a:t>
            </a:r>
            <a:r>
              <a:rPr lang="zh-CN" altLang="en-US" sz="1600" dirty="0"/>
              <a:t>入口如嚼泥土。</a:t>
            </a:r>
            <a:r>
              <a:rPr lang="zh-CN" altLang="en-US" sz="1600" u="sng" dirty="0"/>
              <a:t>窗外只有渍痕斑驳的墙壁</a:t>
            </a:r>
            <a:r>
              <a:rPr lang="en-US" altLang="zh-CN" sz="1600" u="sng" dirty="0"/>
              <a:t>，</a:t>
            </a:r>
            <a:r>
              <a:rPr lang="zh-CN" altLang="en-US" sz="1600" u="sng" dirty="0"/>
              <a:t>帖着枯死的莓苔</a:t>
            </a:r>
            <a:r>
              <a:rPr lang="en-US" altLang="zh-CN" sz="1600" u="sng" dirty="0"/>
              <a:t>;</a:t>
            </a:r>
            <a:r>
              <a:rPr lang="zh-CN" altLang="en-US" sz="1600" u="sng" dirty="0"/>
              <a:t>上面是铅色的天</a:t>
            </a:r>
            <a:r>
              <a:rPr lang="en-US" altLang="zh-CN" sz="1600" u="sng" dirty="0"/>
              <a:t>，</a:t>
            </a:r>
            <a:r>
              <a:rPr lang="zh-CN" altLang="en-US" sz="1600" u="sng" dirty="0"/>
              <a:t>白皑皑的绝无精采</a:t>
            </a:r>
            <a:r>
              <a:rPr lang="en-US" altLang="zh-CN" sz="1600" u="sng" dirty="0"/>
              <a:t>，</a:t>
            </a:r>
            <a:r>
              <a:rPr lang="zh-CN" altLang="en-US" sz="1600" u="sng" dirty="0"/>
              <a:t>而且微雪又飞舞起来了。</a:t>
            </a:r>
            <a:r>
              <a:rPr lang="zh-CN" altLang="en-US" sz="1600" dirty="0"/>
              <a:t>我很自然的想到先前有一家很熟识的小酒楼</a:t>
            </a:r>
            <a:r>
              <a:rPr lang="en-US" altLang="zh-CN" sz="1600" dirty="0"/>
              <a:t>，</a:t>
            </a:r>
            <a:r>
              <a:rPr lang="zh-CN" altLang="en-US" sz="1600" dirty="0"/>
              <a:t>叫一石居的</a:t>
            </a:r>
            <a:r>
              <a:rPr lang="en-US" altLang="zh-CN" sz="1600" dirty="0"/>
              <a:t>，</a:t>
            </a:r>
            <a:r>
              <a:rPr lang="zh-CN" altLang="en-US" sz="1600" dirty="0"/>
              <a:t>算来离旅馆并不远。我于是立即锁了房门</a:t>
            </a:r>
            <a:r>
              <a:rPr lang="en-US" altLang="zh-CN" sz="1600" dirty="0"/>
              <a:t>，</a:t>
            </a:r>
            <a:r>
              <a:rPr lang="zh-CN" altLang="en-US" sz="1600" dirty="0"/>
              <a:t>出街向那酒楼去。其实也无非想姑且逃避客中的无聊</a:t>
            </a:r>
            <a:r>
              <a:rPr lang="en-US" altLang="zh-CN" sz="1600" dirty="0"/>
              <a:t>，</a:t>
            </a:r>
            <a:r>
              <a:rPr lang="zh-CN" altLang="en-US" sz="1600" dirty="0"/>
              <a:t>并不专为买醉。一石居是在的</a:t>
            </a:r>
            <a:r>
              <a:rPr lang="en-US" altLang="zh-CN" sz="1600" dirty="0"/>
              <a:t>，</a:t>
            </a:r>
            <a:r>
              <a:rPr lang="zh-CN" altLang="en-US" sz="1600" dirty="0"/>
              <a:t>狭小阴湿的店面和破旧的招牌都依旧</a:t>
            </a:r>
            <a:r>
              <a:rPr lang="en-US" altLang="zh-CN" sz="1600" dirty="0"/>
              <a:t>;</a:t>
            </a:r>
            <a:r>
              <a:rPr lang="zh-CN" altLang="en-US" sz="1600" dirty="0"/>
              <a:t>但从掌柜以至堂倌却已没有一个熟人</a:t>
            </a:r>
            <a:r>
              <a:rPr lang="en-US" altLang="zh-CN" sz="1600" dirty="0"/>
              <a:t>，</a:t>
            </a:r>
            <a:r>
              <a:rPr lang="zh-CN" altLang="en-US" sz="1600" dirty="0"/>
              <a:t>我在这一石居中也完全成了生客。然而我终于跨上那走熟的屋角的扶梯去了</a:t>
            </a:r>
            <a:r>
              <a:rPr lang="en-US" altLang="zh-CN" sz="1600" dirty="0"/>
              <a:t>，</a:t>
            </a:r>
            <a:r>
              <a:rPr lang="zh-CN" altLang="en-US" sz="1600" dirty="0"/>
              <a:t>由此径到小楼上。上面也依然是五张小板桌</a:t>
            </a:r>
            <a:r>
              <a:rPr lang="en-US" altLang="zh-CN" sz="1600" dirty="0"/>
              <a:t>;</a:t>
            </a:r>
            <a:r>
              <a:rPr lang="zh-CN" altLang="en-US" sz="1600" dirty="0"/>
              <a:t>独有原是木棂的后窗却换嵌了玻璃。</a:t>
            </a:r>
            <a:endParaRPr lang="zh-CN" altLang="en-US" sz="1600" dirty="0"/>
          </a:p>
          <a:p>
            <a:pPr indent="457200" algn="l">
              <a:lnSpc>
                <a:spcPct val="150000"/>
              </a:lnSpc>
            </a:pPr>
            <a:r>
              <a:rPr lang="en-US" altLang="zh-CN" sz="1600" dirty="0"/>
              <a:t>“</a:t>
            </a:r>
            <a:r>
              <a:rPr lang="zh-CN" altLang="en-US" sz="1600" dirty="0"/>
              <a:t>一斤绍酒。</a:t>
            </a:r>
            <a:r>
              <a:rPr lang="en-US" altLang="zh-CN" sz="1600" dirty="0"/>
              <a:t>——</a:t>
            </a:r>
            <a:r>
              <a:rPr lang="zh-CN" altLang="en-US" sz="1600" dirty="0"/>
              <a:t>菜</a:t>
            </a:r>
            <a:r>
              <a:rPr lang="en-US" altLang="zh-CN" sz="1600" dirty="0"/>
              <a:t>?</a:t>
            </a:r>
            <a:r>
              <a:rPr lang="zh-CN" altLang="en-US" sz="1600" dirty="0"/>
              <a:t>十个油豆腐</a:t>
            </a:r>
            <a:r>
              <a:rPr lang="en-US" altLang="zh-CN" sz="1600" dirty="0"/>
              <a:t>，</a:t>
            </a:r>
            <a:r>
              <a:rPr lang="zh-CN" altLang="en-US" sz="1600" dirty="0"/>
              <a:t>辣酱要多</a:t>
            </a:r>
            <a:r>
              <a:rPr lang="en-US" altLang="zh-CN" sz="1600" dirty="0"/>
              <a:t>!”</a:t>
            </a:r>
            <a:endParaRPr lang="en-US" altLang="zh-CN" sz="1600" dirty="0"/>
          </a:p>
          <a:p>
            <a:pPr indent="457200" algn="l">
              <a:lnSpc>
                <a:spcPct val="150000"/>
              </a:lnSpc>
            </a:pPr>
            <a:endParaRPr lang="zh-CN" altLang="en-US"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03560" cy="5067300"/>
          </a:xfrm>
          <a:prstGeom prst="rect">
            <a:avLst/>
          </a:prstGeom>
          <a:noFill/>
        </p:spPr>
        <p:txBody>
          <a:bodyPr wrap="square" rtlCol="0">
            <a:spAutoFit/>
          </a:bodyPr>
          <a:p>
            <a:pPr fontAlgn="auto">
              <a:lnSpc>
                <a:spcPts val="2500"/>
              </a:lnSpc>
              <a:spcBef>
                <a:spcPts val="0"/>
              </a:spcBef>
              <a:spcAft>
                <a:spcPts val="0"/>
              </a:spcAft>
            </a:pPr>
            <a:r>
              <a:rPr lang="en-US" altLang="zh-CN" sz="1600" dirty="0"/>
              <a:t>        </a:t>
            </a:r>
            <a:r>
              <a:rPr lang="zh-CN" altLang="en-US" sz="1600" dirty="0"/>
              <a:t>我一面说给跟我上来的堂倌听</a:t>
            </a:r>
            <a:r>
              <a:rPr lang="en-US" altLang="zh-CN" sz="1600" dirty="0"/>
              <a:t>，</a:t>
            </a:r>
            <a:r>
              <a:rPr lang="zh-CN" altLang="en-US" sz="1600" dirty="0"/>
              <a:t>一面向后窗走</a:t>
            </a:r>
            <a:r>
              <a:rPr lang="en-US" altLang="zh-CN" sz="1600" dirty="0"/>
              <a:t>，</a:t>
            </a:r>
            <a:r>
              <a:rPr lang="zh-CN" altLang="en-US" sz="1600" dirty="0"/>
              <a:t>就在靠窗的一张桌旁坐下了。楼上</a:t>
            </a:r>
            <a:r>
              <a:rPr lang="en-US" altLang="zh-CN" sz="1600" dirty="0"/>
              <a:t>“</a:t>
            </a:r>
            <a:r>
              <a:rPr lang="zh-CN" altLang="en-US" sz="1600" dirty="0"/>
              <a:t>空空如也</a:t>
            </a:r>
            <a:r>
              <a:rPr lang="en-US" altLang="zh-CN" sz="1600" dirty="0"/>
              <a:t>”，</a:t>
            </a:r>
            <a:r>
              <a:rPr lang="zh-CN" altLang="en-US" sz="1600" dirty="0"/>
              <a:t>任我拣得最好的坐位</a:t>
            </a:r>
            <a:r>
              <a:rPr lang="en-US" altLang="zh-CN" sz="1600" dirty="0"/>
              <a:t>:</a:t>
            </a:r>
            <a:r>
              <a:rPr lang="zh-CN" altLang="en-US" sz="1600" dirty="0"/>
              <a:t>可以眺望楼下的废园。这园大概是不属于酒家的</a:t>
            </a:r>
            <a:r>
              <a:rPr lang="en-US" altLang="zh-CN" sz="1600" dirty="0"/>
              <a:t>，</a:t>
            </a:r>
            <a:r>
              <a:rPr lang="zh-CN" altLang="en-US" sz="1600" dirty="0"/>
              <a:t>我先前也曾眺望过许多回</a:t>
            </a:r>
            <a:r>
              <a:rPr lang="en-US" altLang="zh-CN" sz="1600" dirty="0"/>
              <a:t>，</a:t>
            </a:r>
            <a:r>
              <a:rPr lang="zh-CN" altLang="en-US" sz="1600" dirty="0"/>
              <a:t>有时也在雪天里。但现在从惯于北方的眼睛看来</a:t>
            </a:r>
            <a:r>
              <a:rPr lang="en-US" altLang="zh-CN" sz="1600" dirty="0"/>
              <a:t>，</a:t>
            </a:r>
            <a:r>
              <a:rPr lang="zh-CN" altLang="en-US" sz="1600" dirty="0"/>
              <a:t>却很值得惊异了</a:t>
            </a:r>
            <a:r>
              <a:rPr lang="en-US" altLang="zh-CN" sz="1600" dirty="0"/>
              <a:t>:</a:t>
            </a:r>
            <a:r>
              <a:rPr lang="zh-CN" altLang="en-US" sz="1600" dirty="0"/>
              <a:t>几株老梅竟斗雪开着满树的繁花</a:t>
            </a:r>
            <a:r>
              <a:rPr lang="en-US" altLang="zh-CN" sz="1600" dirty="0"/>
              <a:t>，</a:t>
            </a:r>
            <a:r>
              <a:rPr lang="zh-CN" altLang="en-US" sz="1600" dirty="0"/>
              <a:t>仿佛毫不以深冬为意</a:t>
            </a:r>
            <a:r>
              <a:rPr lang="en-US" altLang="zh-CN" sz="1600" dirty="0"/>
              <a:t>;</a:t>
            </a:r>
            <a:r>
              <a:rPr lang="zh-CN" altLang="en-US" sz="1600" dirty="0"/>
              <a:t>倒塌的亭子边还有一株山茶树</a:t>
            </a:r>
            <a:r>
              <a:rPr lang="en-US" altLang="zh-CN" sz="1600" dirty="0"/>
              <a:t>，</a:t>
            </a:r>
            <a:r>
              <a:rPr lang="zh-CN" altLang="en-US" sz="1600" dirty="0"/>
              <a:t>从暗绿的密叶里显出十几朵红花来</a:t>
            </a:r>
            <a:r>
              <a:rPr lang="en-US" altLang="zh-CN" sz="1600" dirty="0"/>
              <a:t>，</a:t>
            </a:r>
            <a:r>
              <a:rPr lang="zh-CN" altLang="en-US" sz="1600" dirty="0"/>
              <a:t>赫赫的在雪中明得如火</a:t>
            </a:r>
            <a:r>
              <a:rPr lang="en-US" altLang="zh-CN" sz="1600" dirty="0"/>
              <a:t>，</a:t>
            </a:r>
            <a:r>
              <a:rPr lang="zh-CN" altLang="en-US" sz="1600" dirty="0"/>
              <a:t>愤怒而且傲慢</a:t>
            </a:r>
            <a:r>
              <a:rPr lang="en-US" altLang="zh-CN" sz="1600" dirty="0"/>
              <a:t>，</a:t>
            </a:r>
            <a:r>
              <a:rPr lang="zh-CN" altLang="en-US" sz="1600" dirty="0"/>
              <a:t>如蔑视游人的甘心于远行。</a:t>
            </a:r>
            <a:endParaRPr lang="zh-CN" altLang="en-US" sz="1600" dirty="0"/>
          </a:p>
          <a:p>
            <a:pPr indent="457200" algn="l">
              <a:lnSpc>
                <a:spcPct val="150000"/>
              </a:lnSpc>
            </a:pPr>
            <a:r>
              <a:rPr lang="en-US" altLang="zh-CN" sz="1600" dirty="0"/>
              <a:t>“</a:t>
            </a:r>
            <a:r>
              <a:rPr lang="zh-CN" altLang="en-US" sz="1600" dirty="0"/>
              <a:t>客人</a:t>
            </a:r>
            <a:r>
              <a:rPr lang="en-US" altLang="zh-CN" sz="1600" dirty="0"/>
              <a:t>，</a:t>
            </a:r>
            <a:r>
              <a:rPr lang="zh-CN" altLang="en-US" sz="1600" dirty="0"/>
              <a:t>酒。</a:t>
            </a:r>
            <a:r>
              <a:rPr lang="en-US" altLang="zh-CN" sz="1600" dirty="0"/>
              <a:t>……”</a:t>
            </a:r>
            <a:endParaRPr lang="en-US" altLang="zh-CN" sz="1600" dirty="0"/>
          </a:p>
          <a:p>
            <a:pPr indent="457200" algn="l">
              <a:lnSpc>
                <a:spcPct val="150000"/>
              </a:lnSpc>
            </a:pPr>
            <a:r>
              <a:rPr lang="zh-CN" altLang="en-US" sz="1600" dirty="0"/>
              <a:t>堂倌懒懒的说着</a:t>
            </a:r>
            <a:r>
              <a:rPr lang="en-US" altLang="zh-CN" sz="1600" dirty="0"/>
              <a:t>，</a:t>
            </a:r>
            <a:r>
              <a:rPr lang="zh-CN" altLang="en-US" sz="1600" dirty="0"/>
              <a:t>放下杯</a:t>
            </a:r>
            <a:r>
              <a:rPr lang="en-US" altLang="zh-CN" sz="1600" dirty="0"/>
              <a:t>，</a:t>
            </a:r>
            <a:r>
              <a:rPr lang="zh-CN" altLang="en-US" sz="1600" dirty="0"/>
              <a:t>筷</a:t>
            </a:r>
            <a:r>
              <a:rPr lang="en-US" altLang="zh-CN" sz="1600" dirty="0"/>
              <a:t>，</a:t>
            </a:r>
            <a:r>
              <a:rPr lang="zh-CN" altLang="en-US" sz="1600" dirty="0"/>
              <a:t>酒壶和碗碟。我看着废园</a:t>
            </a:r>
            <a:r>
              <a:rPr lang="en-US" altLang="zh-CN" sz="1600" dirty="0"/>
              <a:t>，</a:t>
            </a:r>
            <a:r>
              <a:rPr lang="zh-CN" altLang="en-US" sz="1600" dirty="0"/>
              <a:t>渐渐的感到孤独</a:t>
            </a:r>
            <a:r>
              <a:rPr lang="en-US" altLang="zh-CN" sz="1600" dirty="0"/>
              <a:t>，</a:t>
            </a:r>
            <a:r>
              <a:rPr lang="zh-CN" altLang="en-US" sz="1600" dirty="0"/>
              <a:t>但又不愿有别的酒客上来。偶然听得楼梯上脚步响</a:t>
            </a:r>
            <a:r>
              <a:rPr lang="en-US" altLang="zh-CN" sz="1600" dirty="0"/>
              <a:t>，</a:t>
            </a:r>
            <a:r>
              <a:rPr lang="zh-CN" altLang="en-US" sz="1600" dirty="0"/>
              <a:t>便不由的有些懊恼</a:t>
            </a:r>
            <a:r>
              <a:rPr lang="en-US" altLang="zh-CN" sz="1600" dirty="0"/>
              <a:t>，</a:t>
            </a:r>
            <a:r>
              <a:rPr lang="zh-CN" altLang="en-US" sz="1600" dirty="0"/>
              <a:t>待到看见是堂倌</a:t>
            </a:r>
            <a:r>
              <a:rPr lang="en-US" altLang="zh-CN" sz="1600" dirty="0"/>
              <a:t>，</a:t>
            </a:r>
            <a:r>
              <a:rPr lang="zh-CN" altLang="en-US" sz="1600" dirty="0"/>
              <a:t>才又安心了</a:t>
            </a:r>
            <a:r>
              <a:rPr lang="en-US" altLang="zh-CN" sz="1600" dirty="0"/>
              <a:t>，</a:t>
            </a:r>
            <a:r>
              <a:rPr lang="zh-CN" altLang="en-US" sz="1600" dirty="0"/>
              <a:t>这样的又喝了两杯酒。</a:t>
            </a:r>
            <a:endParaRPr lang="zh-CN" altLang="en-US" sz="1600" dirty="0"/>
          </a:p>
          <a:p>
            <a:pPr indent="457200" algn="l">
              <a:lnSpc>
                <a:spcPct val="150000"/>
              </a:lnSpc>
            </a:pPr>
            <a:r>
              <a:rPr lang="zh-CN" altLang="en-US" sz="1600" dirty="0"/>
              <a:t>我想</a:t>
            </a:r>
            <a:r>
              <a:rPr lang="en-US" altLang="zh-CN" sz="1600" dirty="0"/>
              <a:t>，</a:t>
            </a:r>
            <a:r>
              <a:rPr lang="zh-CN" altLang="en-US" sz="1600" dirty="0"/>
              <a:t>这回定是酒客了</a:t>
            </a:r>
            <a:r>
              <a:rPr lang="en-US" altLang="zh-CN" sz="1600" dirty="0"/>
              <a:t>，</a:t>
            </a:r>
            <a:r>
              <a:rPr lang="zh-CN" altLang="en-US" sz="1600" dirty="0"/>
              <a:t>因为听得那脚步声比堂倌的要缓得多。约略料他走完了楼梯的时候</a:t>
            </a:r>
            <a:r>
              <a:rPr lang="en-US" altLang="zh-CN" sz="1600" dirty="0"/>
              <a:t>，</a:t>
            </a:r>
            <a:r>
              <a:rPr lang="zh-CN" altLang="en-US" sz="1600" dirty="0"/>
              <a:t>我便害怕似的抬头去看这无干的同伴</a:t>
            </a:r>
            <a:r>
              <a:rPr lang="en-US" altLang="zh-CN" sz="1600" dirty="0"/>
              <a:t>，</a:t>
            </a:r>
            <a:r>
              <a:rPr lang="zh-CN" altLang="en-US" sz="1600" dirty="0"/>
              <a:t>同时也就吃惊的站起来。我竟不料在这里意外的遇见朋友了</a:t>
            </a:r>
            <a:r>
              <a:rPr lang="en-US" altLang="zh-CN" sz="1600" dirty="0"/>
              <a:t>，</a:t>
            </a:r>
            <a:r>
              <a:rPr lang="en-US" altLang="zh-CN" sz="1600" dirty="0"/>
              <a:t>——</a:t>
            </a:r>
            <a:r>
              <a:rPr lang="zh-CN" altLang="en-US" sz="1600" dirty="0"/>
              <a:t>假如他现在还许我称他为朋友。那上来的分明是我的旧同窗</a:t>
            </a:r>
            <a:r>
              <a:rPr lang="en-US" altLang="zh-CN" sz="1600" dirty="0"/>
              <a:t>，</a:t>
            </a:r>
            <a:r>
              <a:rPr lang="zh-CN" altLang="en-US" sz="1600" dirty="0"/>
              <a:t>也是做教员时代的旧同事</a:t>
            </a:r>
            <a:r>
              <a:rPr lang="en-US" altLang="zh-CN" sz="1600" dirty="0"/>
              <a:t>，</a:t>
            </a:r>
            <a:r>
              <a:rPr lang="zh-CN" altLang="en-US" sz="1600" dirty="0"/>
              <a:t>面貌虽然颇有些改变</a:t>
            </a:r>
            <a:r>
              <a:rPr lang="en-US" altLang="zh-CN" sz="1600" dirty="0"/>
              <a:t>，</a:t>
            </a:r>
            <a:r>
              <a:rPr lang="zh-CN" altLang="en-US" sz="1600" dirty="0"/>
              <a:t>但一见也就认识</a:t>
            </a:r>
            <a:r>
              <a:rPr lang="en-US" altLang="zh-CN" sz="1600" dirty="0"/>
              <a:t>，</a:t>
            </a:r>
            <a:r>
              <a:rPr lang="zh-CN" altLang="en-US" sz="1600" dirty="0"/>
              <a:t>独有行动却变得格外迂缓</a:t>
            </a:r>
            <a:r>
              <a:rPr lang="en-US" altLang="zh-CN" sz="1600" dirty="0"/>
              <a:t>，</a:t>
            </a:r>
            <a:r>
              <a:rPr lang="zh-CN" altLang="en-US" sz="1600" dirty="0"/>
              <a:t>很不像当年敏捷精悍的吕纬甫了。</a:t>
            </a:r>
            <a:endParaRPr lang="zh-CN" altLang="en-US" sz="1600" dirty="0"/>
          </a:p>
          <a:p>
            <a:pPr indent="457200" algn="l">
              <a:lnSpc>
                <a:spcPct val="150000"/>
              </a:lnSpc>
            </a:pPr>
            <a:r>
              <a:rPr lang="en-US" altLang="zh-CN" sz="1600" dirty="0"/>
              <a:t>“</a:t>
            </a:r>
            <a:r>
              <a:rPr lang="zh-CN" altLang="en-US" sz="1600" dirty="0"/>
              <a:t>阿</a:t>
            </a:r>
            <a:r>
              <a:rPr lang="en-US" altLang="zh-CN" sz="1600" dirty="0"/>
              <a:t>，</a:t>
            </a:r>
            <a:r>
              <a:rPr lang="en-US" altLang="zh-CN" sz="1600" dirty="0"/>
              <a:t>——</a:t>
            </a:r>
            <a:r>
              <a:rPr lang="zh-CN" altLang="en-US" sz="1600" dirty="0"/>
              <a:t>纬甫</a:t>
            </a:r>
            <a:r>
              <a:rPr lang="en-US" altLang="zh-CN" sz="1600" dirty="0"/>
              <a:t>，</a:t>
            </a:r>
            <a:r>
              <a:rPr lang="zh-CN" altLang="en-US" sz="1600" dirty="0"/>
              <a:t>是你么</a:t>
            </a:r>
            <a:r>
              <a:rPr lang="en-US" altLang="zh-CN" sz="1600" dirty="0"/>
              <a:t>?</a:t>
            </a:r>
            <a:r>
              <a:rPr lang="zh-CN" altLang="en-US" sz="1600" dirty="0"/>
              <a:t>我万想不到会在这里遇见你。</a:t>
            </a:r>
            <a:r>
              <a:rPr lang="en-US" altLang="zh-CN" sz="1600" dirty="0"/>
              <a:t>”</a:t>
            </a:r>
            <a:endParaRPr lang="en-US" altLang="zh-CN" sz="1600" dirty="0"/>
          </a:p>
          <a:p>
            <a:pPr indent="457200" algn="l">
              <a:lnSpc>
                <a:spcPct val="150000"/>
              </a:lnSpc>
            </a:pPr>
            <a:r>
              <a:rPr lang="en-US" altLang="zh-CN" sz="1600" dirty="0"/>
              <a:t>“</a:t>
            </a:r>
            <a:r>
              <a:rPr lang="zh-CN" altLang="en-US" sz="1600" dirty="0"/>
              <a:t>阿阿</a:t>
            </a:r>
            <a:r>
              <a:rPr lang="en-US" altLang="zh-CN" sz="1600" dirty="0"/>
              <a:t>，</a:t>
            </a:r>
            <a:r>
              <a:rPr lang="zh-CN" altLang="en-US" sz="1600" dirty="0"/>
              <a:t>是你</a:t>
            </a:r>
            <a:r>
              <a:rPr lang="en-US" altLang="zh-CN" sz="1600" dirty="0"/>
              <a:t>?</a:t>
            </a:r>
            <a:r>
              <a:rPr lang="zh-CN" altLang="en-US" sz="1600" dirty="0"/>
              <a:t>我也万想不到</a:t>
            </a:r>
            <a:r>
              <a:rPr lang="en-US" altLang="zh-CN" sz="1600" dirty="0"/>
              <a:t>……”</a:t>
            </a:r>
            <a:endParaRPr lang="en-US" altLang="zh-CN" sz="1600" dirty="0"/>
          </a:p>
          <a:p>
            <a:pPr indent="457200" algn="l">
              <a:lnSpc>
                <a:spcPct val="150000"/>
              </a:lnSpc>
            </a:pPr>
            <a:endParaRPr lang="zh-CN" altLang="en-US"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03560" cy="5220970"/>
          </a:xfrm>
          <a:prstGeom prst="rect">
            <a:avLst/>
          </a:prstGeom>
          <a:noFill/>
        </p:spPr>
        <p:txBody>
          <a:bodyPr wrap="square" rtlCol="0">
            <a:spAutoFit/>
          </a:bodyPr>
          <a:p>
            <a:pPr fontAlgn="auto">
              <a:lnSpc>
                <a:spcPts val="2500"/>
              </a:lnSpc>
              <a:spcBef>
                <a:spcPts val="0"/>
              </a:spcBef>
              <a:spcAft>
                <a:spcPts val="0"/>
              </a:spcAft>
            </a:pPr>
            <a:r>
              <a:rPr lang="en-US" altLang="zh-CN" sz="1600" dirty="0"/>
              <a:t>    </a:t>
            </a:r>
            <a:r>
              <a:rPr lang="zh-CN" altLang="en-US" sz="1600" dirty="0"/>
              <a:t>我就邀他同坐</a:t>
            </a:r>
            <a:r>
              <a:rPr lang="en-US" altLang="zh-CN" sz="1600" dirty="0"/>
              <a:t>，</a:t>
            </a:r>
            <a:r>
              <a:rPr lang="zh-CN" altLang="en-US" sz="1600" dirty="0"/>
              <a:t>但他似乎略略踌躇之后</a:t>
            </a:r>
            <a:r>
              <a:rPr lang="en-US" altLang="zh-CN" sz="1600" dirty="0"/>
              <a:t>，</a:t>
            </a:r>
            <a:r>
              <a:rPr lang="zh-CN" altLang="en-US" sz="1600" dirty="0"/>
              <a:t>方才坐下来。我起先很以为奇</a:t>
            </a:r>
            <a:r>
              <a:rPr lang="en-US" altLang="zh-CN" sz="1600" dirty="0"/>
              <a:t>，</a:t>
            </a:r>
            <a:r>
              <a:rPr lang="zh-CN" altLang="en-US" sz="1600" dirty="0"/>
              <a:t>接着便有些悲伤</a:t>
            </a:r>
            <a:r>
              <a:rPr lang="en-US" altLang="zh-CN" sz="1600" dirty="0"/>
              <a:t>，</a:t>
            </a:r>
            <a:r>
              <a:rPr lang="zh-CN" altLang="en-US" sz="1600" dirty="0"/>
              <a:t>而且不快了。细看他相貌</a:t>
            </a:r>
            <a:r>
              <a:rPr lang="en-US" altLang="zh-CN" sz="1600" dirty="0"/>
              <a:t>，</a:t>
            </a:r>
            <a:r>
              <a:rPr lang="zh-CN" altLang="en-US" sz="1600" dirty="0"/>
              <a:t>也还是乱蓬蓬的须发</a:t>
            </a:r>
            <a:r>
              <a:rPr lang="en-US" altLang="zh-CN" sz="1600" dirty="0"/>
              <a:t>;</a:t>
            </a:r>
            <a:r>
              <a:rPr lang="zh-CN" altLang="en-US" sz="1600" dirty="0"/>
              <a:t>苍白的长方脸</a:t>
            </a:r>
            <a:r>
              <a:rPr lang="en-US" altLang="zh-CN" sz="1600" dirty="0"/>
              <a:t>，</a:t>
            </a:r>
            <a:r>
              <a:rPr lang="zh-CN" altLang="en-US" sz="1600" dirty="0"/>
              <a:t>然而衰瘦了。精神很沉静</a:t>
            </a:r>
            <a:r>
              <a:rPr lang="en-US" altLang="zh-CN" sz="1600" dirty="0"/>
              <a:t>，</a:t>
            </a:r>
            <a:r>
              <a:rPr lang="zh-CN" altLang="en-US" sz="1600" dirty="0"/>
              <a:t>或者却是颓唐</a:t>
            </a:r>
            <a:r>
              <a:rPr lang="en-US" altLang="zh-CN" sz="1600" dirty="0"/>
              <a:t>，</a:t>
            </a:r>
            <a:r>
              <a:rPr lang="zh-CN" altLang="en-US" sz="1600" dirty="0"/>
              <a:t>又浓又黑的眉毛底下的眼睛也失了精采</a:t>
            </a:r>
            <a:r>
              <a:rPr lang="en-US" altLang="zh-CN" sz="1600" dirty="0"/>
              <a:t>，</a:t>
            </a:r>
            <a:r>
              <a:rPr lang="zh-CN" altLang="en-US" sz="1600" dirty="0"/>
              <a:t>但当他缓缓的四顾的时候</a:t>
            </a:r>
            <a:r>
              <a:rPr lang="en-US" altLang="zh-CN" sz="1600" dirty="0"/>
              <a:t>，</a:t>
            </a:r>
            <a:r>
              <a:rPr lang="zh-CN" altLang="en-US" sz="1600" dirty="0"/>
              <a:t>却对废园忽地闪出我在学校时代常常看见的射人的光来。</a:t>
            </a:r>
            <a:endParaRPr lang="zh-CN" altLang="en-US" sz="1600" dirty="0"/>
          </a:p>
          <a:p>
            <a:pPr fontAlgn="auto">
              <a:lnSpc>
                <a:spcPts val="2500"/>
              </a:lnSpc>
              <a:spcBef>
                <a:spcPts val="0"/>
              </a:spcBef>
              <a:spcAft>
                <a:spcPts val="0"/>
              </a:spcAft>
            </a:pPr>
            <a:r>
              <a:rPr lang="en-US" altLang="zh-CN" sz="1600" dirty="0"/>
              <a:t>    “</a:t>
            </a:r>
            <a:r>
              <a:rPr lang="zh-CN" altLang="en-US" sz="1600" dirty="0"/>
              <a:t>我们</a:t>
            </a:r>
            <a:r>
              <a:rPr lang="en-US" altLang="zh-CN" sz="1600" dirty="0"/>
              <a:t>，</a:t>
            </a:r>
            <a:r>
              <a:rPr lang="en-US" altLang="zh-CN" sz="1600" dirty="0"/>
              <a:t>”</a:t>
            </a:r>
            <a:r>
              <a:rPr lang="zh-CN" altLang="en-US" sz="1600" dirty="0"/>
              <a:t>我高兴的</a:t>
            </a:r>
            <a:r>
              <a:rPr lang="en-US" altLang="zh-CN" sz="1600" dirty="0"/>
              <a:t>，</a:t>
            </a:r>
            <a:r>
              <a:rPr lang="zh-CN" altLang="en-US" sz="1600" dirty="0"/>
              <a:t>然而颇不自然的说</a:t>
            </a:r>
            <a:r>
              <a:rPr lang="en-US" altLang="zh-CN" sz="1600" dirty="0"/>
              <a:t>，</a:t>
            </a:r>
            <a:r>
              <a:rPr lang="en-US" altLang="zh-CN" sz="1600" dirty="0"/>
              <a:t>“</a:t>
            </a:r>
            <a:r>
              <a:rPr lang="zh-CN" altLang="en-US" sz="1600" dirty="0"/>
              <a:t>我们这一别</a:t>
            </a:r>
            <a:r>
              <a:rPr lang="en-US" altLang="zh-CN" sz="1600" dirty="0"/>
              <a:t>，</a:t>
            </a:r>
            <a:r>
              <a:rPr lang="zh-CN" altLang="en-US" sz="1600" dirty="0"/>
              <a:t>怕有十年了罢。我早知道你在济南</a:t>
            </a:r>
            <a:r>
              <a:rPr lang="en-US" altLang="zh-CN" sz="1600" dirty="0"/>
              <a:t>，</a:t>
            </a:r>
            <a:r>
              <a:rPr lang="zh-CN" altLang="en-US" sz="1600" dirty="0"/>
              <a:t>可是实在懒得太难</a:t>
            </a:r>
            <a:r>
              <a:rPr lang="en-US" altLang="zh-CN" sz="1600" dirty="0"/>
              <a:t>，</a:t>
            </a:r>
            <a:r>
              <a:rPr lang="zh-CN" altLang="en-US" sz="1600" dirty="0"/>
              <a:t>终于没有写一封信。</a:t>
            </a:r>
            <a:r>
              <a:rPr lang="en-US" altLang="zh-CN" sz="1600" dirty="0"/>
              <a:t>……”</a:t>
            </a:r>
            <a:endParaRPr lang="en-US" altLang="zh-CN" sz="1600" dirty="0"/>
          </a:p>
          <a:p>
            <a:pPr fontAlgn="auto">
              <a:lnSpc>
                <a:spcPts val="2500"/>
              </a:lnSpc>
              <a:spcBef>
                <a:spcPts val="0"/>
              </a:spcBef>
              <a:spcAft>
                <a:spcPts val="0"/>
              </a:spcAft>
            </a:pPr>
            <a:r>
              <a:rPr lang="en-US" altLang="zh-CN" sz="1600" dirty="0"/>
              <a:t>    “</a:t>
            </a:r>
            <a:r>
              <a:rPr lang="zh-CN" altLang="en-US" sz="1600" dirty="0"/>
              <a:t>彼此都一样。可是现在我在太原了</a:t>
            </a:r>
            <a:r>
              <a:rPr lang="en-US" altLang="zh-CN" sz="1600" dirty="0"/>
              <a:t>，</a:t>
            </a:r>
            <a:r>
              <a:rPr lang="zh-CN" altLang="en-US" sz="1600" dirty="0"/>
              <a:t>已经两年多</a:t>
            </a:r>
            <a:r>
              <a:rPr lang="en-US" altLang="zh-CN" sz="1600" dirty="0"/>
              <a:t>，</a:t>
            </a:r>
            <a:r>
              <a:rPr lang="zh-CN" altLang="en-US" sz="1600" dirty="0"/>
              <a:t>和我的母亲。我回来接她的时候</a:t>
            </a:r>
            <a:r>
              <a:rPr lang="en-US" altLang="zh-CN" sz="1600" dirty="0"/>
              <a:t>，</a:t>
            </a:r>
            <a:r>
              <a:rPr lang="zh-CN" altLang="en-US" sz="1600" dirty="0"/>
              <a:t>知道你早搬走了</a:t>
            </a:r>
            <a:r>
              <a:rPr lang="en-US" altLang="zh-CN" sz="1600" dirty="0"/>
              <a:t>，</a:t>
            </a:r>
            <a:r>
              <a:rPr lang="zh-CN" altLang="en-US" sz="1600" dirty="0"/>
              <a:t>搬得很干净。</a:t>
            </a:r>
            <a:r>
              <a:rPr lang="en-US" altLang="zh-CN" sz="1600" dirty="0"/>
              <a:t>”</a:t>
            </a:r>
            <a:endParaRPr lang="en-US" altLang="zh-CN" sz="1600" dirty="0"/>
          </a:p>
          <a:p>
            <a:pPr fontAlgn="auto">
              <a:lnSpc>
                <a:spcPts val="2500"/>
              </a:lnSpc>
              <a:spcBef>
                <a:spcPts val="0"/>
              </a:spcBef>
              <a:spcAft>
                <a:spcPts val="0"/>
              </a:spcAft>
            </a:pPr>
            <a:r>
              <a:rPr lang="en-US" altLang="zh-CN" sz="1600" dirty="0"/>
              <a:t>    “</a:t>
            </a:r>
            <a:r>
              <a:rPr lang="zh-CN" altLang="en-US" sz="1600" dirty="0"/>
              <a:t>你在太原做什么呢</a:t>
            </a:r>
            <a:r>
              <a:rPr lang="en-US" altLang="zh-CN" sz="1600" dirty="0"/>
              <a:t>?”</a:t>
            </a:r>
            <a:r>
              <a:rPr lang="zh-CN" altLang="en-US" sz="1600" dirty="0"/>
              <a:t>我问。</a:t>
            </a:r>
            <a:endParaRPr lang="zh-CN" altLang="en-US" sz="1600" dirty="0"/>
          </a:p>
          <a:p>
            <a:pPr fontAlgn="auto">
              <a:lnSpc>
                <a:spcPts val="2500"/>
              </a:lnSpc>
              <a:spcBef>
                <a:spcPts val="0"/>
              </a:spcBef>
              <a:spcAft>
                <a:spcPts val="0"/>
              </a:spcAft>
            </a:pPr>
            <a:r>
              <a:rPr lang="en-US" altLang="zh-CN" sz="1600" dirty="0"/>
              <a:t>    “</a:t>
            </a:r>
            <a:r>
              <a:rPr lang="zh-CN" altLang="en-US" sz="1600" dirty="0"/>
              <a:t>教书</a:t>
            </a:r>
            <a:r>
              <a:rPr lang="en-US" altLang="zh-CN" sz="1600" dirty="0"/>
              <a:t>，</a:t>
            </a:r>
            <a:r>
              <a:rPr lang="zh-CN" altLang="en-US" sz="1600" dirty="0"/>
              <a:t>在一个同乡的家里。</a:t>
            </a:r>
            <a:r>
              <a:rPr lang="en-US" altLang="zh-CN" sz="1600" dirty="0"/>
              <a:t>”</a:t>
            </a:r>
            <a:endParaRPr lang="en-US" altLang="zh-CN" sz="1600" dirty="0"/>
          </a:p>
          <a:p>
            <a:pPr fontAlgn="auto">
              <a:lnSpc>
                <a:spcPts val="2500"/>
              </a:lnSpc>
              <a:spcBef>
                <a:spcPts val="0"/>
              </a:spcBef>
              <a:spcAft>
                <a:spcPts val="0"/>
              </a:spcAft>
            </a:pPr>
            <a:r>
              <a:rPr lang="en-US" altLang="zh-CN" sz="1600" dirty="0"/>
              <a:t>    “</a:t>
            </a:r>
            <a:r>
              <a:rPr lang="zh-CN" altLang="en-US" sz="1600" dirty="0"/>
              <a:t>这以前呢</a:t>
            </a:r>
            <a:r>
              <a:rPr lang="en-US" altLang="zh-CN" sz="1600" dirty="0"/>
              <a:t>?”</a:t>
            </a:r>
            <a:endParaRPr lang="en-US" altLang="zh-CN" sz="1600" dirty="0"/>
          </a:p>
          <a:p>
            <a:pPr fontAlgn="auto">
              <a:lnSpc>
                <a:spcPts val="2500"/>
              </a:lnSpc>
              <a:spcBef>
                <a:spcPts val="0"/>
              </a:spcBef>
              <a:spcAft>
                <a:spcPts val="0"/>
              </a:spcAft>
            </a:pPr>
            <a:r>
              <a:rPr lang="en-US" altLang="zh-CN" sz="1600" dirty="0"/>
              <a:t>    “</a:t>
            </a:r>
            <a:r>
              <a:rPr lang="zh-CN" altLang="en-US" sz="1600" dirty="0"/>
              <a:t>这以前么</a:t>
            </a:r>
            <a:r>
              <a:rPr lang="en-US" altLang="zh-CN" sz="1600" dirty="0"/>
              <a:t>?”</a:t>
            </a:r>
            <a:r>
              <a:rPr lang="zh-CN" altLang="en-US" sz="1600" dirty="0"/>
              <a:t>他从衣袋里掏出一支烟卷来</a:t>
            </a:r>
            <a:r>
              <a:rPr lang="en-US" altLang="zh-CN" sz="1600" dirty="0"/>
              <a:t>，</a:t>
            </a:r>
            <a:r>
              <a:rPr lang="zh-CN" altLang="en-US" sz="1600" dirty="0"/>
              <a:t>点了火衔在嘴里</a:t>
            </a:r>
            <a:r>
              <a:rPr lang="en-US" altLang="zh-CN" sz="1600" dirty="0"/>
              <a:t>，</a:t>
            </a:r>
            <a:r>
              <a:rPr lang="zh-CN" altLang="en-US" sz="1600" dirty="0"/>
              <a:t>看着喷出的烟雾</a:t>
            </a:r>
            <a:r>
              <a:rPr lang="en-US" altLang="zh-CN" sz="1600" dirty="0"/>
              <a:t>，</a:t>
            </a:r>
            <a:r>
              <a:rPr lang="zh-CN" altLang="en-US" sz="1600" dirty="0"/>
              <a:t>沉思似的说</a:t>
            </a:r>
            <a:r>
              <a:rPr lang="en-US" altLang="zh-CN" sz="1600" dirty="0"/>
              <a:t>:“</a:t>
            </a:r>
            <a:r>
              <a:rPr lang="zh-CN" altLang="en-US" sz="1600" dirty="0"/>
              <a:t>无非做了些无聊的事情</a:t>
            </a:r>
            <a:r>
              <a:rPr lang="en-US" altLang="zh-CN" sz="1600" dirty="0"/>
              <a:t>，</a:t>
            </a:r>
            <a:r>
              <a:rPr lang="zh-CN" altLang="en-US" sz="1600" dirty="0"/>
              <a:t>等于什么也没有做。</a:t>
            </a:r>
            <a:r>
              <a:rPr lang="en-US" altLang="zh-CN" sz="1600" dirty="0"/>
              <a:t>”</a:t>
            </a:r>
            <a:endParaRPr lang="en-US" altLang="zh-CN" sz="1600" dirty="0"/>
          </a:p>
          <a:p>
            <a:pPr fontAlgn="auto">
              <a:lnSpc>
                <a:spcPts val="2500"/>
              </a:lnSpc>
              <a:spcBef>
                <a:spcPts val="0"/>
              </a:spcBef>
              <a:spcAft>
                <a:spcPts val="0"/>
              </a:spcAft>
            </a:pPr>
            <a:r>
              <a:rPr lang="en-US" altLang="zh-CN" sz="1600" dirty="0"/>
              <a:t>    </a:t>
            </a:r>
            <a:r>
              <a:rPr lang="zh-CN" altLang="en-US" sz="1600" dirty="0"/>
              <a:t>他也问我别后的景况</a:t>
            </a:r>
            <a:r>
              <a:rPr lang="en-US" altLang="zh-CN" sz="1600" dirty="0"/>
              <a:t>;</a:t>
            </a:r>
            <a:r>
              <a:rPr lang="zh-CN" altLang="en-US" sz="1600" dirty="0"/>
              <a:t>我一面告诉他一个大概</a:t>
            </a:r>
            <a:r>
              <a:rPr lang="en-US" altLang="zh-CN" sz="1600" dirty="0"/>
              <a:t>，</a:t>
            </a:r>
            <a:r>
              <a:rPr lang="zh-CN" altLang="en-US" sz="1600" dirty="0"/>
              <a:t>一面叫堂倌先取杯筷来</a:t>
            </a:r>
            <a:r>
              <a:rPr lang="en-US" altLang="zh-CN" sz="1600" dirty="0"/>
              <a:t>，</a:t>
            </a:r>
            <a:r>
              <a:rPr lang="zh-CN" altLang="en-US" sz="1600" dirty="0"/>
              <a:t>使他先喝着我的酒</a:t>
            </a:r>
            <a:r>
              <a:rPr lang="en-US" altLang="zh-CN" sz="1600" dirty="0"/>
              <a:t>，</a:t>
            </a:r>
            <a:r>
              <a:rPr lang="zh-CN" altLang="en-US" sz="1600" dirty="0"/>
              <a:t>然后再去添二斤。其间还点菜</a:t>
            </a:r>
            <a:r>
              <a:rPr lang="en-US" altLang="zh-CN" sz="1600" dirty="0"/>
              <a:t>，</a:t>
            </a:r>
            <a:r>
              <a:rPr lang="zh-CN" altLang="en-US" sz="1600" dirty="0"/>
              <a:t>我们先前原是毫不客气的</a:t>
            </a:r>
            <a:r>
              <a:rPr lang="en-US" altLang="zh-CN" sz="1600" dirty="0"/>
              <a:t>，</a:t>
            </a:r>
            <a:r>
              <a:rPr lang="zh-CN" altLang="en-US" sz="1600" dirty="0"/>
              <a:t>但此刻却推让起来了</a:t>
            </a:r>
            <a:r>
              <a:rPr lang="en-US" altLang="zh-CN" sz="1600" dirty="0"/>
              <a:t>，</a:t>
            </a:r>
            <a:r>
              <a:rPr lang="zh-CN" altLang="en-US" sz="1600" dirty="0"/>
              <a:t>终于说不清那一样是谁点的</a:t>
            </a:r>
            <a:r>
              <a:rPr lang="en-US" altLang="zh-CN" sz="1600" dirty="0"/>
              <a:t>，</a:t>
            </a:r>
            <a:r>
              <a:rPr lang="zh-CN" altLang="en-US" sz="1600" dirty="0"/>
              <a:t>就从堂倌的口头报告上指定了四样莱</a:t>
            </a:r>
            <a:r>
              <a:rPr lang="en-US" altLang="zh-CN" sz="1600" dirty="0"/>
              <a:t>:</a:t>
            </a:r>
            <a:r>
              <a:rPr lang="zh-CN" altLang="en-US" sz="1600" dirty="0"/>
              <a:t>茴香豆</a:t>
            </a:r>
            <a:r>
              <a:rPr lang="en-US" altLang="zh-CN" sz="1600" dirty="0"/>
              <a:t>，</a:t>
            </a:r>
            <a:r>
              <a:rPr lang="zh-CN" altLang="en-US" sz="1600" dirty="0"/>
              <a:t>冻肉</a:t>
            </a:r>
            <a:r>
              <a:rPr lang="en-US" altLang="zh-CN" sz="1600" dirty="0"/>
              <a:t>，</a:t>
            </a:r>
            <a:r>
              <a:rPr lang="zh-CN" altLang="en-US" sz="1600" dirty="0"/>
              <a:t>油豆腐</a:t>
            </a:r>
            <a:r>
              <a:rPr lang="en-US" altLang="zh-CN" sz="1600" dirty="0"/>
              <a:t>，</a:t>
            </a:r>
            <a:r>
              <a:rPr lang="zh-CN" altLang="en-US" sz="1600" dirty="0"/>
              <a:t>青鱼干。</a:t>
            </a:r>
            <a:endParaRPr lang="zh-CN" altLang="en-US" sz="1600" dirty="0"/>
          </a:p>
          <a:p>
            <a:pPr fontAlgn="auto">
              <a:lnSpc>
                <a:spcPts val="2500"/>
              </a:lnSpc>
              <a:spcBef>
                <a:spcPts val="0"/>
              </a:spcBef>
              <a:spcAft>
                <a:spcPts val="0"/>
              </a:spcAft>
            </a:pP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03560" cy="5220970"/>
          </a:xfrm>
          <a:prstGeom prst="rect">
            <a:avLst/>
          </a:prstGeom>
          <a:noFill/>
        </p:spPr>
        <p:txBody>
          <a:bodyPr wrap="square" rtlCol="0">
            <a:spAutoFit/>
          </a:bodyPr>
          <a:p>
            <a:pPr fontAlgn="auto">
              <a:lnSpc>
                <a:spcPts val="2500"/>
              </a:lnSpc>
              <a:spcBef>
                <a:spcPts val="0"/>
              </a:spcBef>
              <a:spcAft>
                <a:spcPts val="0"/>
              </a:spcAft>
            </a:pPr>
            <a:r>
              <a:rPr lang="en-US" altLang="zh-CN" sz="1600" dirty="0"/>
              <a:t>    “</a:t>
            </a:r>
            <a:r>
              <a:rPr lang="zh-CN" altLang="en-US" sz="1600" dirty="0"/>
              <a:t>我一回来</a:t>
            </a:r>
            <a:r>
              <a:rPr lang="en-US" altLang="zh-CN" sz="1600" dirty="0"/>
              <a:t>，</a:t>
            </a:r>
            <a:r>
              <a:rPr lang="zh-CN" altLang="en-US" sz="1600" dirty="0"/>
              <a:t>就想到我可笑。</a:t>
            </a:r>
            <a:r>
              <a:rPr lang="en-US" altLang="zh-CN" sz="1600" dirty="0"/>
              <a:t>”</a:t>
            </a:r>
            <a:r>
              <a:rPr lang="zh-CN" altLang="en-US" sz="1600" dirty="0"/>
              <a:t>他一手擎着烟卷</a:t>
            </a:r>
            <a:r>
              <a:rPr lang="en-US" altLang="zh-CN" sz="1600" dirty="0"/>
              <a:t>，</a:t>
            </a:r>
            <a:r>
              <a:rPr lang="zh-CN" altLang="en-US" sz="1600" dirty="0"/>
              <a:t>一只手扶着酒杯</a:t>
            </a:r>
            <a:r>
              <a:rPr lang="en-US" altLang="zh-CN" sz="1600" dirty="0"/>
              <a:t>，</a:t>
            </a:r>
            <a:r>
              <a:rPr lang="zh-CN" altLang="en-US" sz="1600" dirty="0"/>
              <a:t>似笑非笑的向我说。</a:t>
            </a:r>
            <a:r>
              <a:rPr lang="en-US" altLang="zh-CN" sz="1600" dirty="0"/>
              <a:t>“</a:t>
            </a:r>
            <a:r>
              <a:rPr lang="zh-CN" altLang="en-US" sz="1600" dirty="0"/>
              <a:t>我在少年时</a:t>
            </a:r>
            <a:r>
              <a:rPr lang="en-US" altLang="zh-CN" sz="1600" dirty="0"/>
              <a:t>，</a:t>
            </a:r>
            <a:r>
              <a:rPr lang="zh-CN" altLang="en-US" sz="1600" dirty="0"/>
              <a:t>看见蜂子或蝇子停在一个地方</a:t>
            </a:r>
            <a:r>
              <a:rPr lang="en-US" altLang="zh-CN" sz="1600" dirty="0"/>
              <a:t>，</a:t>
            </a:r>
            <a:r>
              <a:rPr lang="zh-CN" altLang="en-US" sz="1600" dirty="0"/>
              <a:t>给什么来一吓</a:t>
            </a:r>
            <a:r>
              <a:rPr lang="en-US" altLang="zh-CN" sz="1600" dirty="0"/>
              <a:t>，</a:t>
            </a:r>
            <a:r>
              <a:rPr lang="zh-CN" altLang="en-US" sz="1600" dirty="0"/>
              <a:t>即刻飞去了</a:t>
            </a:r>
            <a:r>
              <a:rPr lang="en-US" altLang="zh-CN" sz="1600" dirty="0"/>
              <a:t>，</a:t>
            </a:r>
            <a:r>
              <a:rPr lang="zh-CN" altLang="en-US" sz="1600" dirty="0"/>
              <a:t>但是飞了一个小圈子</a:t>
            </a:r>
            <a:r>
              <a:rPr lang="en-US" altLang="zh-CN" sz="1600" dirty="0"/>
              <a:t>，</a:t>
            </a:r>
            <a:r>
              <a:rPr lang="zh-CN" altLang="en-US" sz="1600" dirty="0"/>
              <a:t>便又回来停在原地点</a:t>
            </a:r>
            <a:r>
              <a:rPr lang="en-US" altLang="zh-CN" sz="1600" dirty="0"/>
              <a:t>，</a:t>
            </a:r>
            <a:r>
              <a:rPr lang="zh-CN" altLang="en-US" sz="1600" dirty="0"/>
              <a:t>便以为这实在很可笑</a:t>
            </a:r>
            <a:r>
              <a:rPr lang="en-US" altLang="zh-CN" sz="1600" dirty="0"/>
              <a:t>，</a:t>
            </a:r>
            <a:r>
              <a:rPr lang="zh-CN" altLang="en-US" sz="1600" dirty="0"/>
              <a:t>也可怜。可不料现在我自己也飞回来了</a:t>
            </a:r>
            <a:r>
              <a:rPr lang="en-US" altLang="zh-CN" sz="1600" dirty="0"/>
              <a:t>，</a:t>
            </a:r>
            <a:r>
              <a:rPr lang="zh-CN" altLang="en-US" sz="1600" dirty="0"/>
              <a:t>不过绕了一点小圈子。又不料你也回来了。你不能飞得更远些么</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这难说</a:t>
            </a:r>
            <a:r>
              <a:rPr lang="en-US" altLang="zh-CN" sz="1600" dirty="0"/>
              <a:t>，</a:t>
            </a:r>
            <a:r>
              <a:rPr lang="zh-CN" altLang="en-US" sz="1600" dirty="0"/>
              <a:t>大约也不外乎绕点小圈子罢。</a:t>
            </a:r>
            <a:r>
              <a:rPr lang="en-US" altLang="zh-CN" sz="1600" dirty="0"/>
              <a:t>”</a:t>
            </a:r>
            <a:r>
              <a:rPr lang="zh-CN" altLang="en-US" sz="1600" dirty="0"/>
              <a:t>我也似笑非笑的说。</a:t>
            </a:r>
            <a:r>
              <a:rPr lang="en-US" altLang="zh-CN" sz="1600" dirty="0"/>
              <a:t>“</a:t>
            </a:r>
            <a:r>
              <a:rPr lang="zh-CN" altLang="en-US" sz="1600" dirty="0"/>
              <a:t>但是你为什么飞回来的呢</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也还是为了无聊的事。</a:t>
            </a:r>
            <a:r>
              <a:rPr lang="en-US" altLang="zh-CN" sz="1600" dirty="0"/>
              <a:t>”</a:t>
            </a:r>
            <a:r>
              <a:rPr lang="zh-CN" altLang="en-US" sz="1600" dirty="0"/>
              <a:t>他一口喝干了一杯酒</a:t>
            </a:r>
            <a:r>
              <a:rPr lang="en-US" altLang="zh-CN" sz="1600" dirty="0"/>
              <a:t>，</a:t>
            </a:r>
            <a:r>
              <a:rPr lang="zh-CN" altLang="en-US" sz="1600" dirty="0"/>
              <a:t>吸几口烟</a:t>
            </a:r>
            <a:r>
              <a:rPr lang="en-US" altLang="zh-CN" sz="1600" dirty="0"/>
              <a:t>，</a:t>
            </a:r>
            <a:r>
              <a:rPr lang="zh-CN" altLang="en-US" sz="1600" dirty="0"/>
              <a:t>眼睛略为张大了。</a:t>
            </a:r>
            <a:endParaRPr lang="zh-CN" altLang="en-US"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你这样的看我</a:t>
            </a:r>
            <a:r>
              <a:rPr lang="en-US" altLang="zh-CN" sz="1600" dirty="0"/>
              <a:t>，</a:t>
            </a:r>
            <a:r>
              <a:rPr lang="zh-CN" altLang="en-US" sz="1600" dirty="0"/>
              <a:t>你怪我何以和先前太不相同了么</a:t>
            </a:r>
            <a:r>
              <a:rPr lang="en-US" altLang="zh-CN" sz="1600" dirty="0"/>
              <a:t>?</a:t>
            </a:r>
            <a:r>
              <a:rPr lang="zh-CN" altLang="en-US" sz="1600" dirty="0"/>
              <a:t>是的</a:t>
            </a:r>
            <a:r>
              <a:rPr lang="en-US" altLang="zh-CN" sz="1600" dirty="0"/>
              <a:t>，</a:t>
            </a:r>
            <a:r>
              <a:rPr lang="zh-CN" altLang="en-US" sz="1600" dirty="0"/>
              <a:t>我也还记得我们同到城隍庙里去拔掉神像的胡子的时候</a:t>
            </a:r>
            <a:r>
              <a:rPr lang="en-US" altLang="zh-CN" sz="1600" dirty="0"/>
              <a:t>，</a:t>
            </a:r>
            <a:r>
              <a:rPr lang="zh-CN" altLang="en-US" sz="1600" dirty="0"/>
              <a:t>连日议论些改革中国的方法以至于打起来的时候。但我现在就是这样子</a:t>
            </a:r>
            <a:r>
              <a:rPr lang="en-US" altLang="zh-CN" sz="1600" dirty="0"/>
              <a:t>，</a:t>
            </a:r>
            <a:r>
              <a:rPr lang="zh-CN" altLang="en-US" sz="1600" dirty="0"/>
              <a:t>敷敷衍衍</a:t>
            </a:r>
            <a:r>
              <a:rPr lang="en-US" altLang="zh-CN" sz="1600" dirty="0"/>
              <a:t>，</a:t>
            </a:r>
            <a:r>
              <a:rPr lang="zh-CN" altLang="en-US" sz="1600" dirty="0"/>
              <a:t>模模胡胡。我有时自己也想到</a:t>
            </a:r>
            <a:r>
              <a:rPr lang="en-US" altLang="zh-CN" sz="1600" dirty="0"/>
              <a:t>，</a:t>
            </a:r>
            <a:r>
              <a:rPr lang="zh-CN" altLang="en-US" sz="1600" dirty="0"/>
              <a:t>倘若先前的朋友看见我</a:t>
            </a:r>
            <a:r>
              <a:rPr lang="en-US" altLang="zh-CN" sz="1600" dirty="0"/>
              <a:t>，</a:t>
            </a:r>
            <a:r>
              <a:rPr lang="zh-CN" altLang="en-US" sz="1600" dirty="0"/>
              <a:t>怕会不认我做朋友了。</a:t>
            </a:r>
            <a:r>
              <a:rPr lang="en-US" altLang="zh-CN" sz="1600" dirty="0"/>
              <a:t>——</a:t>
            </a:r>
            <a:r>
              <a:rPr lang="zh-CN" altLang="en-US" sz="1600" dirty="0"/>
              <a:t>然而我现在就是这样。</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他又掏出一支烟卷来</a:t>
            </a:r>
            <a:r>
              <a:rPr lang="en-US" altLang="zh-CN" sz="1600" dirty="0"/>
              <a:t>，</a:t>
            </a:r>
            <a:r>
              <a:rPr lang="zh-CN" altLang="en-US" sz="1600" dirty="0"/>
              <a:t>衔在嘴里</a:t>
            </a:r>
            <a:r>
              <a:rPr lang="en-US" altLang="zh-CN" sz="1600" dirty="0"/>
              <a:t>，</a:t>
            </a:r>
            <a:r>
              <a:rPr lang="zh-CN" altLang="en-US" sz="1600" dirty="0"/>
              <a:t>点了火。</a:t>
            </a:r>
            <a:endParaRPr lang="zh-CN" altLang="en-US" sz="1600" dirty="0"/>
          </a:p>
          <a:p>
            <a:pPr fontAlgn="auto">
              <a:lnSpc>
                <a:spcPts val="2500"/>
              </a:lnSpc>
              <a:spcBef>
                <a:spcPts val="0"/>
              </a:spcBef>
              <a:spcAft>
                <a:spcPts val="0"/>
              </a:spcAft>
            </a:pPr>
            <a:r>
              <a:rPr lang="en-US" altLang="zh-CN" sz="1600" dirty="0"/>
              <a:t>“</a:t>
            </a:r>
            <a:r>
              <a:rPr lang="zh-CN" altLang="en-US" sz="1600" dirty="0"/>
              <a:t>只要模模胡胡。模模胡胡的过了新年</a:t>
            </a:r>
            <a:r>
              <a:rPr lang="en-US" altLang="zh-CN" sz="1600" dirty="0"/>
              <a:t>，</a:t>
            </a:r>
            <a:r>
              <a:rPr lang="zh-CN" altLang="en-US" sz="1600" dirty="0"/>
              <a:t>仍旧教我的</a:t>
            </a:r>
            <a:r>
              <a:rPr lang="en-US" altLang="zh-CN" sz="1600" dirty="0"/>
              <a:t>‘</a:t>
            </a:r>
            <a:r>
              <a:rPr lang="zh-CN" altLang="en-US" sz="1600" dirty="0"/>
              <a:t>子曰诗云</a:t>
            </a:r>
            <a:r>
              <a:rPr lang="en-US" altLang="zh-CN" sz="1600" dirty="0"/>
              <a:t>’</a:t>
            </a:r>
            <a:r>
              <a:rPr lang="zh-CN" altLang="en-US" sz="1600" dirty="0"/>
              <a:t>去。</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你教的是</a:t>
            </a:r>
            <a:r>
              <a:rPr lang="en-US" altLang="zh-CN" sz="1600" dirty="0"/>
              <a:t>‘</a:t>
            </a:r>
            <a:r>
              <a:rPr lang="zh-CN" altLang="en-US" sz="1600" dirty="0"/>
              <a:t>子曰诗云</a:t>
            </a:r>
            <a:r>
              <a:rPr lang="en-US" altLang="zh-CN" sz="1600" dirty="0"/>
              <a:t>’</a:t>
            </a:r>
            <a:r>
              <a:rPr lang="zh-CN" altLang="en-US" sz="1600" dirty="0"/>
              <a:t>么</a:t>
            </a:r>
            <a:r>
              <a:rPr lang="en-US" altLang="zh-CN" sz="1600" dirty="0"/>
              <a:t>?”</a:t>
            </a:r>
            <a:r>
              <a:rPr lang="zh-CN" altLang="en-US" sz="1600" dirty="0"/>
              <a:t>我觉得奇异</a:t>
            </a:r>
            <a:r>
              <a:rPr lang="en-US" altLang="zh-CN" sz="1600" dirty="0"/>
              <a:t>，</a:t>
            </a:r>
            <a:r>
              <a:rPr lang="zh-CN" altLang="en-US" sz="1600" dirty="0"/>
              <a:t>便问。</a:t>
            </a:r>
            <a:endParaRPr lang="zh-CN" altLang="en-US"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自然。你还以为教的是</a:t>
            </a:r>
            <a:r>
              <a:rPr lang="en-US" altLang="zh-CN" sz="1600" dirty="0"/>
              <a:t>ABCD</a:t>
            </a:r>
            <a:r>
              <a:rPr lang="zh-CN" altLang="en-US" sz="1600" dirty="0"/>
              <a:t>么</a:t>
            </a:r>
            <a:r>
              <a:rPr lang="en-US" altLang="zh-CN" sz="1600" dirty="0"/>
              <a:t>?</a:t>
            </a:r>
            <a:r>
              <a:rPr lang="zh-CN" altLang="en-US" sz="1600" dirty="0"/>
              <a:t>我先是两个学生</a:t>
            </a:r>
            <a:r>
              <a:rPr lang="en-US" altLang="zh-CN" sz="1600" dirty="0"/>
              <a:t>，</a:t>
            </a:r>
            <a:r>
              <a:rPr lang="zh-CN" altLang="en-US" sz="1600" dirty="0"/>
              <a:t>一个读《诗经》</a:t>
            </a:r>
            <a:r>
              <a:rPr lang="en-US" altLang="zh-CN" sz="1600" dirty="0"/>
              <a:t>，</a:t>
            </a:r>
            <a:r>
              <a:rPr lang="zh-CN" altLang="en-US" sz="1600" dirty="0"/>
              <a:t>一个读《孟子》。新近又添了一个</a:t>
            </a:r>
            <a:r>
              <a:rPr lang="en-US" altLang="zh-CN" sz="1600" dirty="0"/>
              <a:t>，</a:t>
            </a:r>
            <a:r>
              <a:rPr lang="zh-CN" altLang="en-US" sz="1600" dirty="0"/>
              <a:t>女的</a:t>
            </a:r>
            <a:r>
              <a:rPr lang="en-US" altLang="zh-CN" sz="1600" dirty="0"/>
              <a:t>，</a:t>
            </a:r>
            <a:r>
              <a:rPr lang="zh-CN" altLang="en-US" sz="1600" dirty="0"/>
              <a:t>读《女儿经》。连算学也不教</a:t>
            </a:r>
            <a:r>
              <a:rPr lang="en-US" altLang="zh-CN" sz="1600" dirty="0"/>
              <a:t>，</a:t>
            </a:r>
            <a:r>
              <a:rPr lang="zh-CN" altLang="en-US" sz="1600" dirty="0"/>
              <a:t>不是我不教</a:t>
            </a:r>
            <a:r>
              <a:rPr lang="en-US" altLang="zh-CN" sz="1600" dirty="0"/>
              <a:t>，</a:t>
            </a:r>
            <a:r>
              <a:rPr lang="zh-CN" altLang="en-US" sz="1600" dirty="0"/>
              <a:t>他们不要教。</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我实在料不到你倒去教这类的书</a:t>
            </a:r>
            <a:r>
              <a:rPr lang="en-US" altLang="zh-CN" sz="1600" dirty="0"/>
              <a:t>，</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他们的老子要他们读这些</a:t>
            </a:r>
            <a:r>
              <a:rPr lang="en-US" altLang="zh-CN" sz="1600" dirty="0"/>
              <a:t>，</a:t>
            </a:r>
            <a:r>
              <a:rPr lang="zh-CN" altLang="en-US" sz="1600" dirty="0"/>
              <a:t>我是别人</a:t>
            </a:r>
            <a:r>
              <a:rPr lang="en-US" altLang="zh-CN" sz="1600" dirty="0"/>
              <a:t>，</a:t>
            </a:r>
            <a:r>
              <a:rPr lang="zh-CN" altLang="en-US" sz="1600" dirty="0"/>
              <a:t>无乎不可的。这些无聊的事算什么</a:t>
            </a:r>
            <a:r>
              <a:rPr lang="en-US" altLang="zh-CN" sz="1600" dirty="0"/>
              <a:t>?</a:t>
            </a:r>
            <a:r>
              <a:rPr lang="zh-CN" altLang="en-US" sz="1600" dirty="0"/>
              <a:t>只要随随便便</a:t>
            </a:r>
            <a:r>
              <a:rPr lang="en-US" altLang="zh-CN" sz="1600" dirty="0"/>
              <a:t>，</a:t>
            </a:r>
            <a:r>
              <a:rPr lang="en-US" altLang="zh-CN" sz="1600" dirty="0"/>
              <a:t>……”</a:t>
            </a:r>
            <a:endParaRPr lang="en-US" altLang="zh-CN" sz="1600" dirty="0"/>
          </a:p>
          <a:p>
            <a:pPr fontAlgn="auto">
              <a:lnSpc>
                <a:spcPts val="2500"/>
              </a:lnSpc>
              <a:spcBef>
                <a:spcPts val="0"/>
              </a:spcBef>
              <a:spcAft>
                <a:spcPts val="0"/>
              </a:spcAft>
            </a:pP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03560" cy="2335530"/>
          </a:xfrm>
          <a:prstGeom prst="rect">
            <a:avLst/>
          </a:prstGeom>
          <a:noFill/>
        </p:spPr>
        <p:txBody>
          <a:bodyPr wrap="square" rtlCol="0">
            <a:spAutoFit/>
          </a:bodyPr>
          <a:p>
            <a:pPr fontAlgn="auto">
              <a:lnSpc>
                <a:spcPts val="2500"/>
              </a:lnSpc>
              <a:spcBef>
                <a:spcPts val="0"/>
              </a:spcBef>
              <a:spcAft>
                <a:spcPts val="0"/>
              </a:spcAft>
            </a:pPr>
            <a:r>
              <a:rPr lang="en-US" altLang="zh-CN" sz="1600" dirty="0">
                <a:sym typeface="+mn-ea"/>
              </a:rPr>
              <a:t>   </a:t>
            </a:r>
            <a:r>
              <a:rPr lang="zh-CN" altLang="en-US" sz="1600" dirty="0"/>
              <a:t>他满脸已经通红</a:t>
            </a:r>
            <a:r>
              <a:rPr lang="en-US" altLang="zh-CN" sz="1600" dirty="0"/>
              <a:t>，</a:t>
            </a:r>
            <a:r>
              <a:rPr lang="zh-CN" altLang="en-US" sz="1600" dirty="0"/>
              <a:t>似乎很有些醉</a:t>
            </a:r>
            <a:r>
              <a:rPr lang="en-US" altLang="zh-CN" sz="1600" dirty="0"/>
              <a:t>，</a:t>
            </a:r>
            <a:r>
              <a:rPr lang="zh-CN" altLang="en-US" sz="1600" dirty="0"/>
              <a:t>但眼光却又消沉下去了。我微微的叹息</a:t>
            </a:r>
            <a:r>
              <a:rPr lang="en-US" altLang="zh-CN" sz="1600" dirty="0"/>
              <a:t>，</a:t>
            </a:r>
            <a:r>
              <a:rPr lang="zh-CN" altLang="en-US" sz="1600" dirty="0"/>
              <a:t>一时没有话可说。</a:t>
            </a:r>
            <a:endParaRPr lang="zh-CN" altLang="en-US"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那么</a:t>
            </a:r>
            <a:r>
              <a:rPr lang="en-US" altLang="zh-CN" sz="1600" dirty="0"/>
              <a:t>，</a:t>
            </a:r>
            <a:r>
              <a:rPr lang="zh-CN" altLang="en-US" sz="1600" dirty="0"/>
              <a:t>你以后豫备怎么办呢</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en-US" altLang="zh-CN" sz="1600" dirty="0"/>
              <a:t>“</a:t>
            </a:r>
            <a:r>
              <a:rPr lang="zh-CN" altLang="en-US" sz="1600" dirty="0"/>
              <a:t>以后</a:t>
            </a:r>
            <a:r>
              <a:rPr lang="en-US" altLang="zh-CN" sz="1600" dirty="0"/>
              <a:t>?——</a:t>
            </a:r>
            <a:r>
              <a:rPr lang="zh-CN" altLang="en-US" sz="1600" dirty="0"/>
              <a:t>我不知道。你看我们那时豫想的事可有一件如意</a:t>
            </a:r>
            <a:r>
              <a:rPr lang="en-US" altLang="zh-CN" sz="1600" dirty="0"/>
              <a:t>?</a:t>
            </a:r>
            <a:r>
              <a:rPr lang="zh-CN" altLang="en-US" sz="1600" dirty="0"/>
              <a:t>我现在什么也不知道</a:t>
            </a:r>
            <a:r>
              <a:rPr lang="en-US" altLang="zh-CN" sz="1600" dirty="0"/>
              <a:t>，</a:t>
            </a:r>
            <a:r>
              <a:rPr lang="zh-CN" altLang="en-US" sz="1600" dirty="0"/>
              <a:t>连明天怎样也不知道</a:t>
            </a:r>
            <a:r>
              <a:rPr lang="en-US" altLang="zh-CN" sz="1600" dirty="0"/>
              <a:t>……”</a:t>
            </a:r>
            <a:endParaRPr lang="en-US" altLang="zh-CN" sz="1600" dirty="0"/>
          </a:p>
          <a:p>
            <a:pPr fontAlgn="auto">
              <a:lnSpc>
                <a:spcPts val="2500"/>
              </a:lnSpc>
              <a:spcBef>
                <a:spcPts val="0"/>
              </a:spcBef>
              <a:spcAft>
                <a:spcPts val="0"/>
              </a:spcAft>
            </a:pPr>
            <a:r>
              <a:rPr lang="en-US" altLang="zh-CN" sz="1600" dirty="0">
                <a:sym typeface="+mn-ea"/>
              </a:rPr>
              <a:t>   </a:t>
            </a:r>
            <a:r>
              <a:rPr lang="zh-CN" altLang="en-US" sz="1600" dirty="0"/>
              <a:t>堂倌送上账来</a:t>
            </a:r>
            <a:r>
              <a:rPr lang="en-US" altLang="zh-CN" sz="1600" dirty="0"/>
              <a:t>，</a:t>
            </a:r>
            <a:r>
              <a:rPr lang="zh-CN" altLang="en-US" sz="1600" dirty="0"/>
              <a:t>交给我</a:t>
            </a:r>
            <a:r>
              <a:rPr lang="en-US" altLang="zh-CN" sz="1600" dirty="0"/>
              <a:t>;</a:t>
            </a:r>
            <a:r>
              <a:rPr lang="zh-CN" altLang="en-US" sz="1600" dirty="0"/>
              <a:t>他也不像初到时候的谦虚了</a:t>
            </a:r>
            <a:r>
              <a:rPr lang="en-US" altLang="zh-CN" sz="1600" dirty="0"/>
              <a:t>，</a:t>
            </a:r>
            <a:r>
              <a:rPr lang="zh-CN" altLang="en-US" sz="1600" dirty="0"/>
              <a:t>只向我看了一眼</a:t>
            </a:r>
            <a:r>
              <a:rPr lang="en-US" altLang="zh-CN" sz="1600" dirty="0"/>
              <a:t>，</a:t>
            </a:r>
            <a:r>
              <a:rPr lang="zh-CN" altLang="en-US" sz="1600" dirty="0"/>
              <a:t>便吸烟</a:t>
            </a:r>
            <a:r>
              <a:rPr lang="en-US" altLang="zh-CN" sz="1600" dirty="0"/>
              <a:t>，</a:t>
            </a:r>
            <a:r>
              <a:rPr lang="zh-CN" altLang="en-US" sz="1600" dirty="0"/>
              <a:t>听凭我付了账。</a:t>
            </a:r>
            <a:endParaRPr lang="zh-CN" altLang="en-US" sz="1600" dirty="0"/>
          </a:p>
          <a:p>
            <a:pPr fontAlgn="auto">
              <a:lnSpc>
                <a:spcPts val="2500"/>
              </a:lnSpc>
              <a:spcBef>
                <a:spcPts val="0"/>
              </a:spcBef>
              <a:spcAft>
                <a:spcPts val="0"/>
              </a:spcAft>
            </a:pPr>
            <a:r>
              <a:rPr lang="en-US" altLang="zh-CN" sz="1600" dirty="0">
                <a:sym typeface="+mn-ea"/>
              </a:rPr>
              <a:t>   </a:t>
            </a:r>
            <a:r>
              <a:rPr lang="zh-CN" altLang="en-US" sz="1600" dirty="0"/>
              <a:t>我们一同走出店门</a:t>
            </a:r>
            <a:r>
              <a:rPr lang="en-US" altLang="zh-CN" sz="1600" dirty="0"/>
              <a:t>，</a:t>
            </a:r>
            <a:r>
              <a:rPr lang="zh-CN" altLang="en-US" sz="1600" dirty="0"/>
              <a:t>他所住的旅馆和我的方向正相反</a:t>
            </a:r>
            <a:r>
              <a:rPr lang="en-US" altLang="zh-CN" sz="1600" dirty="0"/>
              <a:t>，</a:t>
            </a:r>
            <a:r>
              <a:rPr lang="zh-CN" altLang="en-US" sz="1600" dirty="0"/>
              <a:t>就在门口分别了。我独自向着自己的旅馆走</a:t>
            </a:r>
            <a:r>
              <a:rPr lang="en-US" altLang="zh-CN" sz="1600" dirty="0"/>
              <a:t>，</a:t>
            </a:r>
            <a:r>
              <a:rPr lang="zh-CN" altLang="en-US" sz="1600" dirty="0"/>
              <a:t>寒风和雪片扑在脸上</a:t>
            </a:r>
            <a:r>
              <a:rPr lang="en-US" altLang="zh-CN" sz="1600" dirty="0"/>
              <a:t>，</a:t>
            </a:r>
            <a:r>
              <a:rPr lang="zh-CN" altLang="en-US" sz="1600" dirty="0"/>
              <a:t>倒觉得很爽快。见天色已是黄昏</a:t>
            </a:r>
            <a:r>
              <a:rPr lang="en-US" altLang="zh-CN" sz="1600" dirty="0"/>
              <a:t>，</a:t>
            </a:r>
            <a:r>
              <a:rPr lang="zh-CN" altLang="en-US" sz="1600" dirty="0"/>
              <a:t>和屋宇和街道都织在密雪的纯白而不定的罗网里。</a:t>
            </a:r>
            <a:endParaRPr lang="zh-CN" altLang="en-US" sz="1600" dirty="0"/>
          </a:p>
          <a:p>
            <a:pPr algn="r" fontAlgn="auto">
              <a:lnSpc>
                <a:spcPts val="2500"/>
              </a:lnSpc>
              <a:spcBef>
                <a:spcPts val="0"/>
              </a:spcBef>
              <a:spcAft>
                <a:spcPts val="0"/>
              </a:spcAft>
            </a:pPr>
            <a:r>
              <a:rPr lang="en-US" altLang="zh-CN" sz="1600" dirty="0"/>
              <a:t>(</a:t>
            </a:r>
            <a:r>
              <a:rPr lang="zh-CN" altLang="en-US" sz="1600" dirty="0"/>
              <a:t>有删改</a:t>
            </a:r>
            <a:r>
              <a:rPr lang="en-US" altLang="zh-CN" sz="1600" dirty="0"/>
              <a:t>)</a:t>
            </a:r>
            <a:endParaRPr lang="en-US" altLang="zh-CN" sz="1600"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sz="1600"/>
              <a:t>6.</a:t>
            </a:r>
            <a:r>
              <a:rPr lang="zh-CN" altLang="en-US" sz="1600"/>
              <a:t>下列对文本相关内容和艺术特色的分析鉴赏</a:t>
            </a:r>
            <a:r>
              <a:rPr lang="en-US" altLang="zh-CN" sz="1600"/>
              <a:t>，</a:t>
            </a:r>
            <a:r>
              <a:rPr lang="zh-CN" altLang="en-US" sz="1600"/>
              <a:t>不正确的一项是</a:t>
            </a:r>
            <a:r>
              <a:rPr lang="en-US" altLang="zh-CN" sz="1600"/>
              <a:t>	(</a:t>
            </a:r>
            <a:r>
              <a:rPr lang="zh-CN" altLang="en-US" sz="1600"/>
              <a:t>　　</a:t>
            </a:r>
            <a:r>
              <a:rPr lang="en-US" altLang="zh-CN" sz="1600"/>
              <a:t>)</a:t>
            </a:r>
            <a:endParaRPr lang="en-US" altLang="zh-CN" sz="1600"/>
          </a:p>
          <a:p>
            <a:pPr>
              <a:lnSpc>
                <a:spcPct val="150000"/>
              </a:lnSpc>
            </a:pPr>
            <a:r>
              <a:rPr lang="en-US" altLang="zh-CN" sz="1600"/>
              <a:t>A.</a:t>
            </a:r>
            <a:r>
              <a:rPr lang="zh-CN" altLang="en-US" sz="1600"/>
              <a:t>吕纬甫把自己的人生比喻为</a:t>
            </a:r>
            <a:r>
              <a:rPr lang="en-US" altLang="zh-CN" sz="1600"/>
              <a:t>“</a:t>
            </a:r>
            <a:r>
              <a:rPr lang="zh-CN" altLang="en-US" sz="1600"/>
              <a:t>蜂子或蝇子停在一个地方飞了一个小圈子</a:t>
            </a:r>
            <a:r>
              <a:rPr lang="en-US" altLang="zh-CN" sz="1600"/>
              <a:t>，</a:t>
            </a:r>
            <a:r>
              <a:rPr lang="zh-CN" altLang="en-US" sz="1600"/>
              <a:t>便又回来停在原地点</a:t>
            </a:r>
            <a:r>
              <a:rPr lang="en-US" altLang="zh-CN" sz="1600"/>
              <a:t>”，</a:t>
            </a:r>
            <a:r>
              <a:rPr lang="zh-CN" altLang="en-US" sz="1600"/>
              <a:t>在自嘲中流露出无奈之情。</a:t>
            </a:r>
            <a:endParaRPr lang="zh-CN" altLang="en-US" sz="1600"/>
          </a:p>
          <a:p>
            <a:pPr>
              <a:lnSpc>
                <a:spcPct val="150000"/>
              </a:lnSpc>
            </a:pPr>
            <a:r>
              <a:rPr lang="en-US" altLang="zh-CN" sz="1600"/>
              <a:t>B.</a:t>
            </a:r>
            <a:r>
              <a:rPr lang="zh-CN" altLang="en-US" sz="1600"/>
              <a:t>吕纬甫教</a:t>
            </a:r>
            <a:r>
              <a:rPr lang="en-US" altLang="zh-CN" sz="1600"/>
              <a:t>“</a:t>
            </a:r>
            <a:r>
              <a:rPr lang="zh-CN" altLang="en-US" sz="1600"/>
              <a:t>子曰诗云</a:t>
            </a:r>
            <a:r>
              <a:rPr lang="en-US" altLang="zh-CN" sz="1600"/>
              <a:t>”，</a:t>
            </a:r>
            <a:r>
              <a:rPr lang="zh-CN" altLang="en-US" sz="1600"/>
              <a:t>常把</a:t>
            </a:r>
            <a:r>
              <a:rPr lang="en-US" altLang="zh-CN" sz="1600"/>
              <a:t>“</a:t>
            </a:r>
            <a:r>
              <a:rPr lang="zh-CN" altLang="en-US" sz="1600"/>
              <a:t>无聊</a:t>
            </a:r>
            <a:r>
              <a:rPr lang="en-US" altLang="zh-CN" sz="1600"/>
              <a:t>”</a:t>
            </a:r>
            <a:r>
              <a:rPr lang="zh-CN" altLang="en-US" sz="1600"/>
              <a:t>挂嘴边</a:t>
            </a:r>
            <a:r>
              <a:rPr lang="en-US" altLang="zh-CN" sz="1600"/>
              <a:t>，</a:t>
            </a:r>
            <a:r>
              <a:rPr lang="zh-CN" altLang="en-US" sz="1600"/>
              <a:t>全无当年意气风发的神态</a:t>
            </a:r>
            <a:r>
              <a:rPr lang="en-US" altLang="zh-CN" sz="1600"/>
              <a:t>，</a:t>
            </a:r>
            <a:r>
              <a:rPr lang="zh-CN" altLang="en-US" sz="1600"/>
              <a:t>与孔乙己、祥林嫂一样麻木且毫不自知。</a:t>
            </a:r>
            <a:endParaRPr lang="zh-CN" altLang="en-US" sz="1600"/>
          </a:p>
          <a:p>
            <a:pPr>
              <a:lnSpc>
                <a:spcPct val="150000"/>
              </a:lnSpc>
            </a:pPr>
            <a:r>
              <a:rPr lang="en-US" altLang="zh-CN" sz="1600"/>
              <a:t>C.</a:t>
            </a:r>
            <a:r>
              <a:rPr lang="zh-CN" altLang="en-US" sz="1600"/>
              <a:t>选篇内容情节简单</a:t>
            </a:r>
            <a:r>
              <a:rPr lang="en-US" altLang="zh-CN" sz="1600"/>
              <a:t>，</a:t>
            </a:r>
            <a:r>
              <a:rPr lang="zh-CN" altLang="en-US" sz="1600"/>
              <a:t>没有激烈的矛盾冲突</a:t>
            </a:r>
            <a:r>
              <a:rPr lang="en-US" altLang="zh-CN" sz="1600"/>
              <a:t>，</a:t>
            </a:r>
            <a:r>
              <a:rPr lang="zh-CN" altLang="en-US" sz="1600"/>
              <a:t>主要写朋友相遇后的对酌</a:t>
            </a:r>
            <a:r>
              <a:rPr lang="en-US" altLang="zh-CN" sz="1600"/>
              <a:t>，</a:t>
            </a:r>
            <a:r>
              <a:rPr lang="zh-CN" altLang="en-US" sz="1600"/>
              <a:t>把较多笔墨放在二人一来一往的平淡对话上</a:t>
            </a:r>
            <a:r>
              <a:rPr lang="en-US" altLang="zh-CN" sz="1600"/>
              <a:t>，</a:t>
            </a:r>
            <a:r>
              <a:rPr lang="zh-CN" altLang="en-US" sz="1600"/>
              <a:t>故事淡而有味。</a:t>
            </a:r>
            <a:endParaRPr lang="zh-CN" altLang="en-US" sz="1600"/>
          </a:p>
          <a:p>
            <a:pPr>
              <a:lnSpc>
                <a:spcPct val="150000"/>
              </a:lnSpc>
            </a:pPr>
            <a:r>
              <a:rPr lang="en-US" altLang="zh-CN" sz="1600"/>
              <a:t>D.</a:t>
            </a:r>
            <a:r>
              <a:rPr lang="zh-CN" altLang="en-US" sz="1600"/>
              <a:t>文中几次写到雪及雪中风物</a:t>
            </a:r>
            <a:r>
              <a:rPr lang="en-US" altLang="zh-CN" sz="1600"/>
              <a:t>，</a:t>
            </a:r>
            <a:r>
              <a:rPr lang="zh-CN" altLang="en-US" sz="1600"/>
              <a:t>其作用与《祝福》中</a:t>
            </a:r>
            <a:r>
              <a:rPr lang="en-US" altLang="zh-CN" sz="1600"/>
              <a:t>“</a:t>
            </a:r>
            <a:r>
              <a:rPr lang="zh-CN" altLang="en-US" sz="1600"/>
              <a:t>微雪点点的下来了</a:t>
            </a:r>
            <a:r>
              <a:rPr lang="en-US" altLang="zh-CN" sz="1600"/>
              <a:t>”</a:t>
            </a:r>
            <a:r>
              <a:rPr lang="zh-CN" altLang="en-US" sz="1600"/>
              <a:t>相似</a:t>
            </a:r>
            <a:r>
              <a:rPr lang="en-US" altLang="zh-CN" sz="1600"/>
              <a:t>，</a:t>
            </a:r>
            <a:r>
              <a:rPr lang="zh-CN" altLang="en-US" sz="1600"/>
              <a:t>既营造悲凉气氛</a:t>
            </a:r>
            <a:r>
              <a:rPr lang="en-US" altLang="zh-CN" sz="1600"/>
              <a:t>，</a:t>
            </a:r>
            <a:r>
              <a:rPr lang="zh-CN" altLang="en-US" sz="1600"/>
              <a:t>也暗示情节发展。</a:t>
            </a:r>
            <a:endParaRPr lang="zh-CN"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438015"/>
            <a:ext cx="10511155" cy="316865"/>
          </a:xfrm>
          <a:prstGeom prst="rect">
            <a:avLst/>
          </a:prstGeom>
          <a:noFill/>
        </p:spPr>
        <p:txBody>
          <a:bodyPr wrap="square" rtlCol="0">
            <a:noAutofit/>
          </a:bodyPr>
          <a:p>
            <a:pPr algn="l">
              <a:buClrTx/>
              <a:buSzTx/>
              <a:buFontTx/>
            </a:pPr>
            <a:r>
              <a:rPr lang="zh-CN" altLang="en-US" sz="1600"/>
              <a:t>【</a:t>
            </a:r>
            <a:r>
              <a:rPr altLang="zh-CN" sz="1600" dirty="0"/>
              <a:t>解析】</a:t>
            </a:r>
            <a:r>
              <a:rPr lang="zh-CN" altLang="en-US" sz="1600" dirty="0"/>
              <a:t>本题考查分析作品的体裁特征和表现手法的能力。</a:t>
            </a:r>
            <a:r>
              <a:rPr lang="en-US" altLang="zh-CN" sz="1600" dirty="0"/>
              <a:t>B</a:t>
            </a:r>
            <a:r>
              <a:rPr lang="zh-CN" altLang="en-US" sz="1600" dirty="0"/>
              <a:t>项</a:t>
            </a:r>
            <a:r>
              <a:rPr lang="en-US" altLang="zh-CN" sz="1600" dirty="0"/>
              <a:t>，</a:t>
            </a:r>
            <a:r>
              <a:rPr lang="en-US" altLang="zh-CN" sz="1600" dirty="0"/>
              <a:t>“</a:t>
            </a:r>
            <a:r>
              <a:rPr lang="zh-CN" altLang="en-US" sz="1600" dirty="0"/>
              <a:t>与孔乙己、祥林嫂一样麻木且毫不自知</a:t>
            </a:r>
            <a:r>
              <a:rPr lang="en-US" altLang="zh-CN" sz="1600" dirty="0"/>
              <a:t>”</a:t>
            </a:r>
            <a:r>
              <a:rPr lang="zh-CN" altLang="en-US" sz="1600" dirty="0"/>
              <a:t>错误。结合原文</a:t>
            </a:r>
            <a:r>
              <a:rPr lang="en-US" altLang="zh-CN" sz="1600" dirty="0"/>
              <a:t>“</a:t>
            </a:r>
            <a:r>
              <a:rPr lang="zh-CN" altLang="en-US" sz="1600" dirty="0"/>
              <a:t>是的</a:t>
            </a:r>
            <a:r>
              <a:rPr lang="en-US" altLang="zh-CN" sz="1600" dirty="0"/>
              <a:t>，</a:t>
            </a:r>
            <a:r>
              <a:rPr lang="zh-CN" altLang="en-US" sz="1600" dirty="0"/>
              <a:t>我也还记得我们同到城隍庙里去拔掉神像的胡子的时候</a:t>
            </a:r>
            <a:r>
              <a:rPr lang="en-US" altLang="zh-CN" sz="1600" dirty="0"/>
              <a:t>……”“</a:t>
            </a:r>
            <a:r>
              <a:rPr lang="zh-CN" altLang="en-US" sz="1600" dirty="0"/>
              <a:t>但我现在就是这样子</a:t>
            </a:r>
            <a:r>
              <a:rPr lang="en-US" altLang="zh-CN" sz="1600" dirty="0"/>
              <a:t>，</a:t>
            </a:r>
            <a:r>
              <a:rPr lang="zh-CN" altLang="en-US" sz="1600" dirty="0"/>
              <a:t>敷敷衍衍</a:t>
            </a:r>
            <a:r>
              <a:rPr lang="en-US" altLang="zh-CN" sz="1600" dirty="0"/>
              <a:t>，</a:t>
            </a:r>
            <a:r>
              <a:rPr lang="zh-CN" altLang="en-US" sz="1600" dirty="0"/>
              <a:t>模模胡胡。我有时自己也想到</a:t>
            </a:r>
            <a:r>
              <a:rPr lang="en-US" altLang="zh-CN" sz="1600" dirty="0"/>
              <a:t>，</a:t>
            </a:r>
            <a:r>
              <a:rPr lang="zh-CN" altLang="en-US" sz="1600" dirty="0"/>
              <a:t>倘若先前的朋友看见我</a:t>
            </a:r>
            <a:r>
              <a:rPr lang="en-US" altLang="zh-CN" sz="1600" dirty="0"/>
              <a:t>，</a:t>
            </a:r>
            <a:r>
              <a:rPr lang="zh-CN" altLang="en-US" sz="1600" dirty="0"/>
              <a:t>怕会不认我做朋友了</a:t>
            </a:r>
            <a:r>
              <a:rPr lang="en-US" altLang="zh-CN" sz="1600" dirty="0"/>
              <a:t>——</a:t>
            </a:r>
            <a:r>
              <a:rPr lang="zh-CN" altLang="en-US" sz="1600" dirty="0"/>
              <a:t>然而我现在就是这样</a:t>
            </a:r>
            <a:r>
              <a:rPr lang="en-US" altLang="zh-CN" sz="1600" dirty="0"/>
              <a:t>”</a:t>
            </a:r>
            <a:r>
              <a:rPr lang="zh-CN" altLang="en-US" sz="1600" dirty="0"/>
              <a:t>等语句可知</a:t>
            </a:r>
            <a:r>
              <a:rPr lang="en-US" altLang="zh-CN" sz="1600" dirty="0"/>
              <a:t>，</a:t>
            </a:r>
            <a:r>
              <a:rPr lang="zh-CN" altLang="en-US" sz="1600" dirty="0"/>
              <a:t>吕纬甫是深受</a:t>
            </a:r>
            <a:r>
              <a:rPr lang="en-US" altLang="zh-CN" sz="1600" dirty="0"/>
              <a:t>“</a:t>
            </a:r>
            <a:r>
              <a:rPr lang="zh-CN" altLang="en-US" sz="1600" dirty="0"/>
              <a:t>五四</a:t>
            </a:r>
            <a:r>
              <a:rPr lang="en-US" altLang="zh-CN" sz="1600" dirty="0"/>
              <a:t>”</a:t>
            </a:r>
            <a:r>
              <a:rPr lang="zh-CN" altLang="en-US" sz="1600" dirty="0"/>
              <a:t>新文化影响的热血知识分子</a:t>
            </a:r>
            <a:r>
              <a:rPr lang="en-US" altLang="zh-CN" sz="1600" dirty="0"/>
              <a:t>，</a:t>
            </a:r>
            <a:r>
              <a:rPr lang="zh-CN" altLang="en-US" sz="1600" dirty="0"/>
              <a:t>随着五四运动落潮</a:t>
            </a:r>
            <a:r>
              <a:rPr lang="en-US" altLang="zh-CN" sz="1600" dirty="0"/>
              <a:t>，</a:t>
            </a:r>
            <a:r>
              <a:rPr lang="zh-CN" altLang="en-US" sz="1600" dirty="0"/>
              <a:t>在无路可走的境遇中销蚀了灵魂</a:t>
            </a:r>
            <a:r>
              <a:rPr lang="en-US" altLang="zh-CN" sz="1600" dirty="0"/>
              <a:t>，</a:t>
            </a:r>
            <a:r>
              <a:rPr lang="zh-CN" altLang="en-US" sz="1600" dirty="0"/>
              <a:t>变得颓唐、顺从甚至麻木</a:t>
            </a:r>
            <a:r>
              <a:rPr lang="en-US" altLang="zh-CN" sz="1600" dirty="0"/>
              <a:t>，</a:t>
            </a:r>
            <a:r>
              <a:rPr lang="zh-CN" altLang="en-US" sz="1600" dirty="0"/>
              <a:t>但他并不愚昧</a:t>
            </a:r>
            <a:r>
              <a:rPr lang="en-US" altLang="zh-CN" sz="1600" dirty="0"/>
              <a:t>，</a:t>
            </a:r>
            <a:r>
              <a:rPr lang="zh-CN" altLang="en-US" sz="1600" dirty="0"/>
              <a:t>不是</a:t>
            </a:r>
            <a:r>
              <a:rPr lang="en-US" altLang="zh-CN" sz="1600" dirty="0"/>
              <a:t>“</a:t>
            </a:r>
            <a:r>
              <a:rPr lang="zh-CN" altLang="en-US" sz="1600" dirty="0"/>
              <a:t>毫无自知</a:t>
            </a:r>
            <a:r>
              <a:rPr lang="en-US" altLang="zh-CN" sz="1600" dirty="0"/>
              <a:t>”，</a:t>
            </a:r>
            <a:r>
              <a:rPr lang="zh-CN" altLang="en-US" sz="1600" dirty="0"/>
              <a:t>他自嘲</a:t>
            </a:r>
            <a:r>
              <a:rPr lang="en-US" altLang="zh-CN" sz="1600" dirty="0"/>
              <a:t>“</a:t>
            </a:r>
            <a:r>
              <a:rPr lang="zh-CN" altLang="en-US" sz="1600" dirty="0"/>
              <a:t>可不料现在我自己也飞回来了</a:t>
            </a:r>
            <a:r>
              <a:rPr lang="en-US" altLang="zh-CN" sz="1600" dirty="0"/>
              <a:t>，</a:t>
            </a:r>
            <a:r>
              <a:rPr lang="zh-CN" altLang="en-US" sz="1600" dirty="0"/>
              <a:t>不过绕了一点小圈子</a:t>
            </a:r>
            <a:r>
              <a:rPr lang="en-US" altLang="zh-CN" sz="1600" dirty="0"/>
              <a:t>”，</a:t>
            </a:r>
            <a:r>
              <a:rPr lang="zh-CN" altLang="en-US" sz="1600" dirty="0"/>
              <a:t>当中含有清醒的认识</a:t>
            </a:r>
            <a:r>
              <a:rPr lang="en-US" altLang="zh-CN" sz="1600" dirty="0"/>
              <a:t>，</a:t>
            </a:r>
            <a:r>
              <a:rPr lang="zh-CN" altLang="en-US" sz="1600" dirty="0"/>
              <a:t>也正是这种对自我悲剧人生的清醒认识更加深了他内心的痛苦。</a:t>
            </a:r>
            <a:endParaRPr lang="zh-CN" altLang="en-US" sz="1600" dirty="0"/>
          </a:p>
        </p:txBody>
      </p:sp>
      <p:sp>
        <p:nvSpPr>
          <p:cNvPr id="18" name="文本框 17"/>
          <p:cNvSpPr txBox="1"/>
          <p:nvPr/>
        </p:nvSpPr>
        <p:spPr>
          <a:xfrm>
            <a:off x="7392035" y="1413510"/>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567940" y="3501390"/>
            <a:ext cx="6394450" cy="1753235"/>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阿</a:t>
            </a:r>
            <a:r>
              <a:rPr lang="en-US" altLang="zh-CN" sz="5400" b="1" dirty="0">
                <a:solidFill>
                  <a:srgbClr val="3D589F"/>
                </a:solidFill>
                <a:latin typeface="印品黑体" panose="00000500000000000000" pitchFamily="2" charset="-122"/>
                <a:ea typeface="印品黑体" panose="00000500000000000000" pitchFamily="2" charset="-122"/>
                <a:sym typeface="+mn-ea"/>
              </a:rPr>
              <a:t>Q</a:t>
            </a:r>
            <a:r>
              <a:rPr lang="zh-CN" altLang="en-US" sz="5400" b="1" dirty="0">
                <a:solidFill>
                  <a:srgbClr val="3D589F"/>
                </a:solidFill>
                <a:latin typeface="印品黑体" panose="00000500000000000000" pitchFamily="2" charset="-122"/>
                <a:ea typeface="印品黑体" panose="00000500000000000000" pitchFamily="2" charset="-122"/>
                <a:sym typeface="+mn-ea"/>
              </a:rPr>
              <a:t>正传（节选）</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边城（</a:t>
            </a:r>
            <a:r>
              <a:rPr lang="zh-CN" altLang="en-US" sz="5400" b="1" dirty="0">
                <a:solidFill>
                  <a:srgbClr val="3D589F"/>
                </a:solidFill>
                <a:latin typeface="印品黑体" panose="00000500000000000000" pitchFamily="2" charset="-122"/>
                <a:ea typeface="印品黑体" panose="00000500000000000000" pitchFamily="2" charset="-122"/>
                <a:sym typeface="+mn-ea"/>
              </a:rPr>
              <a:t>节选）</a:t>
            </a:r>
            <a:r>
              <a:rPr lang="en-US" altLang="zh-CN" sz="5400" b="1" dirty="0">
                <a:solidFill>
                  <a:srgbClr val="3D589F"/>
                </a:solidFill>
                <a:latin typeface="印品黑体" panose="00000500000000000000" pitchFamily="2" charset="-122"/>
                <a:ea typeface="印品黑体" panose="00000500000000000000" pitchFamily="2" charset="-122"/>
                <a:sym typeface="+mn-ea"/>
              </a:rPr>
              <a:t> </a:t>
            </a:r>
            <a:endParaRPr lang="en-US" altLang="zh-CN"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39" name="组合 38"/>
          <p:cNvGrpSpPr/>
          <p:nvPr/>
        </p:nvGrpSpPr>
        <p:grpSpPr>
          <a:xfrm>
            <a:off x="4511675" y="1917065"/>
            <a:ext cx="3776980" cy="1318260"/>
            <a:chOff x="2929" y="3867"/>
            <a:chExt cx="4630" cy="2076"/>
          </a:xfrm>
        </p:grpSpPr>
        <p:grpSp>
          <p:nvGrpSpPr>
            <p:cNvPr id="2" name="组合 1"/>
            <p:cNvGrpSpPr/>
            <p:nvPr/>
          </p:nvGrpSpPr>
          <p:grpSpPr>
            <a:xfrm>
              <a:off x="2929" y="3867"/>
              <a:ext cx="4630" cy="1622"/>
              <a:chOff x="1408802" y="1860056"/>
              <a:chExt cx="2204800" cy="772477"/>
            </a:xfrm>
          </p:grpSpPr>
          <p:sp>
            <p:nvSpPr>
              <p:cNvPr id="3" name="文本框 2"/>
              <p:cNvSpPr txBox="1"/>
              <p:nvPr>
                <p:custDataLst>
                  <p:tags r:id="rId3"/>
                </p:custDataLst>
              </p:nvPr>
            </p:nvSpPr>
            <p:spPr>
              <a:xfrm>
                <a:off x="1409517" y="1900774"/>
                <a:ext cx="2204085" cy="691515"/>
              </a:xfrm>
              <a:prstGeom prst="rect">
                <a:avLst/>
              </a:prstGeom>
              <a:noFill/>
            </p:spPr>
            <p:txBody>
              <a:bodyPr wrap="square" rtlCol="0">
                <a:spAutoFit/>
              </a:bodyPr>
              <a:p>
                <a:r>
                  <a:rPr lang="zh-CN" altLang="en-US" sz="5400" b="1" dirty="0">
                    <a:solidFill>
                      <a:srgbClr val="3D589F"/>
                    </a:solidFill>
                    <a:latin typeface="印品黑体" panose="00000500000000000000" pitchFamily="2" charset="-122"/>
                    <a:ea typeface="印品黑体" panose="00000500000000000000" pitchFamily="2" charset="-122"/>
                  </a:rPr>
                  <a:t>第</a:t>
                </a:r>
                <a:r>
                  <a:rPr lang="zh-CN" altLang="en-US" sz="5400" b="1" dirty="0">
                    <a:solidFill>
                      <a:srgbClr val="3D589F"/>
                    </a:solidFill>
                    <a:latin typeface="印品黑体" panose="00000500000000000000" pitchFamily="2" charset="-122"/>
                    <a:ea typeface="印品黑体" panose="00000500000000000000" pitchFamily="2" charset="-122"/>
                  </a:rPr>
                  <a:t>二单元</a:t>
                </a:r>
                <a:endParaRPr lang="zh-CN" altLang="en-US" sz="5400" b="1" dirty="0">
                  <a:solidFill>
                    <a:srgbClr val="3D589F"/>
                  </a:solidFill>
                  <a:latin typeface="印品黑体" panose="00000500000000000000" pitchFamily="2" charset="-122"/>
                  <a:ea typeface="印品黑体" panose="00000500000000000000" pitchFamily="2" charset="-122"/>
                </a:endParaRPr>
              </a:p>
            </p:txBody>
          </p:sp>
          <p:sp>
            <p:nvSpPr>
              <p:cNvPr id="4" name="矩形 6"/>
              <p:cNvSpPr/>
              <p:nvPr>
                <p:custDataLst>
                  <p:tags r:id="rId4"/>
                </p:custDataLst>
              </p:nvPr>
            </p:nvSpPr>
            <p:spPr>
              <a:xfrm rot="5400000">
                <a:off x="1864573" y="1404284"/>
                <a:ext cx="772477" cy="1684020"/>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2400" dirty="0">
                  <a:ea typeface="印品黑体" panose="00000500000000000000" pitchFamily="2" charset="-122"/>
                </a:endParaRPr>
              </a:p>
            </p:txBody>
          </p:sp>
        </p:grpSp>
        <p:sp>
          <p:nvSpPr>
            <p:cNvPr id="38" name="等腰三角形 37"/>
            <p:cNvSpPr/>
            <p:nvPr>
              <p:custDataLst>
                <p:tags r:id="rId5"/>
              </p:custDataLst>
            </p:nvPr>
          </p:nvSpPr>
          <p:spPr>
            <a:xfrm rot="10800000">
              <a:off x="4415" y="5490"/>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821670" cy="807085"/>
          </a:xfrm>
          <a:prstGeom prst="rect">
            <a:avLst/>
          </a:prstGeom>
          <a:noFill/>
        </p:spPr>
        <p:txBody>
          <a:bodyPr wrap="square" rtlCol="0">
            <a:noAutofit/>
          </a:bodyPr>
          <a:lstStyle/>
          <a:p>
            <a:pPr>
              <a:lnSpc>
                <a:spcPct val="150000"/>
              </a:lnSpc>
            </a:pPr>
            <a:r>
              <a:rPr lang="en-US" altLang="zh-CN"/>
              <a:t>7.</a:t>
            </a:r>
            <a:r>
              <a:rPr lang="zh-CN" altLang="en-US"/>
              <a:t>关于文中对废园里</a:t>
            </a:r>
            <a:r>
              <a:rPr lang="en-US" altLang="zh-CN"/>
              <a:t>“</a:t>
            </a:r>
            <a:r>
              <a:rPr lang="zh-CN" altLang="en-US"/>
              <a:t>老梅</a:t>
            </a:r>
            <a:r>
              <a:rPr lang="en-US" altLang="zh-CN"/>
              <a:t>”“</a:t>
            </a:r>
            <a:r>
              <a:rPr lang="zh-CN" altLang="en-US"/>
              <a:t>山茶树</a:t>
            </a:r>
            <a:r>
              <a:rPr lang="en-US" altLang="zh-CN"/>
              <a:t>”</a:t>
            </a:r>
            <a:r>
              <a:rPr lang="zh-CN" altLang="en-US"/>
              <a:t>的描写</a:t>
            </a:r>
            <a:r>
              <a:rPr lang="en-US" altLang="zh-CN"/>
              <a:t>，</a:t>
            </a:r>
            <a:r>
              <a:rPr lang="zh-CN" altLang="en-US"/>
              <a:t>下列说法不正确的一项是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老梅、山茶树是废园里的</a:t>
            </a:r>
            <a:r>
              <a:rPr lang="en-US" altLang="zh-CN"/>
              <a:t>“</a:t>
            </a:r>
            <a:r>
              <a:rPr lang="zh-CN" altLang="en-US"/>
              <a:t>魂魄</a:t>
            </a:r>
            <a:r>
              <a:rPr lang="en-US" altLang="zh-CN"/>
              <a:t>”，</a:t>
            </a:r>
            <a:r>
              <a:rPr lang="zh-CN" altLang="en-US"/>
              <a:t>也是小说中颓败、暗淡、压抑的家乡氛围里最不和谐的亮色。</a:t>
            </a:r>
            <a:endParaRPr lang="zh-CN" altLang="en-US"/>
          </a:p>
          <a:p>
            <a:pPr>
              <a:lnSpc>
                <a:spcPct val="150000"/>
              </a:lnSpc>
            </a:pPr>
            <a:r>
              <a:rPr lang="en-US" altLang="zh-CN"/>
              <a:t>B.</a:t>
            </a:r>
            <a:r>
              <a:rPr lang="zh-CN" altLang="en-US"/>
              <a:t>老梅斗雪开花</a:t>
            </a:r>
            <a:r>
              <a:rPr lang="en-US" altLang="zh-CN"/>
              <a:t>，</a:t>
            </a:r>
            <a:r>
              <a:rPr lang="zh-CN" altLang="en-US"/>
              <a:t>不以深冬为意</a:t>
            </a:r>
            <a:r>
              <a:rPr lang="en-US" altLang="zh-CN"/>
              <a:t>;</a:t>
            </a:r>
            <a:r>
              <a:rPr lang="zh-CN" altLang="en-US"/>
              <a:t>山茶红花如火</a:t>
            </a:r>
            <a:r>
              <a:rPr lang="en-US" altLang="zh-CN"/>
              <a:t>，</a:t>
            </a:r>
            <a:r>
              <a:rPr lang="zh-CN" altLang="en-US"/>
              <a:t>愤怒而傲慢。作者运用拟人手法</a:t>
            </a:r>
            <a:r>
              <a:rPr lang="en-US" altLang="zh-CN"/>
              <a:t>，</a:t>
            </a:r>
            <a:r>
              <a:rPr lang="zh-CN" altLang="en-US"/>
              <a:t>表现其坚强不屈的品格。</a:t>
            </a:r>
            <a:endParaRPr lang="zh-CN" altLang="en-US"/>
          </a:p>
          <a:p>
            <a:pPr>
              <a:lnSpc>
                <a:spcPct val="150000"/>
              </a:lnSpc>
            </a:pPr>
            <a:r>
              <a:rPr lang="en-US" altLang="zh-CN"/>
              <a:t>C.</a:t>
            </a:r>
            <a:r>
              <a:rPr lang="zh-CN" altLang="en-US"/>
              <a:t>满树梅花和如火的山茶构成了一幅充满生机与活力的图画</a:t>
            </a:r>
            <a:r>
              <a:rPr lang="en-US" altLang="zh-CN"/>
              <a:t>，</a:t>
            </a:r>
            <a:r>
              <a:rPr lang="zh-CN" altLang="en-US"/>
              <a:t>以乐景衬哀情</a:t>
            </a:r>
            <a:r>
              <a:rPr lang="en-US" altLang="zh-CN"/>
              <a:t>，</a:t>
            </a:r>
            <a:r>
              <a:rPr lang="zh-CN" altLang="en-US"/>
              <a:t>更体现</a:t>
            </a:r>
            <a:r>
              <a:rPr lang="en-US" altLang="zh-CN"/>
              <a:t>“</a:t>
            </a:r>
            <a:r>
              <a:rPr lang="zh-CN" altLang="en-US"/>
              <a:t>我</a:t>
            </a:r>
            <a:r>
              <a:rPr lang="en-US" altLang="zh-CN"/>
              <a:t>”</a:t>
            </a:r>
            <a:r>
              <a:rPr lang="zh-CN" altLang="en-US"/>
              <a:t>懒散怀旧的心绪。</a:t>
            </a:r>
            <a:endParaRPr lang="zh-CN" altLang="en-US"/>
          </a:p>
          <a:p>
            <a:pPr>
              <a:lnSpc>
                <a:spcPct val="150000"/>
              </a:lnSpc>
            </a:pPr>
            <a:r>
              <a:rPr lang="en-US" altLang="zh-CN"/>
              <a:t>D.</a:t>
            </a:r>
            <a:r>
              <a:rPr lang="zh-CN" altLang="en-US"/>
              <a:t>吕纬甫看到废园后</a:t>
            </a:r>
            <a:r>
              <a:rPr lang="en-US" altLang="zh-CN"/>
              <a:t>，</a:t>
            </a:r>
            <a:r>
              <a:rPr lang="zh-CN" altLang="en-US"/>
              <a:t>那失了精采的眼睛闪出射人的光</a:t>
            </a:r>
            <a:r>
              <a:rPr lang="en-US" altLang="zh-CN"/>
              <a:t>，</a:t>
            </a:r>
            <a:r>
              <a:rPr lang="zh-CN" altLang="en-US"/>
              <a:t>是因为老梅、山茶勾起了他对青春激情岁月的回忆。</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440555"/>
            <a:ext cx="10432415" cy="477520"/>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本题考查鉴赏作品的文学形象的能力。</a:t>
            </a:r>
            <a:r>
              <a:rPr lang="en-US" altLang="zh-CN" dirty="0"/>
              <a:t>C</a:t>
            </a:r>
            <a:r>
              <a:rPr lang="zh-CN" altLang="en-US" dirty="0"/>
              <a:t>项</a:t>
            </a:r>
            <a:r>
              <a:rPr lang="en-US" altLang="zh-CN" dirty="0"/>
              <a:t>，</a:t>
            </a:r>
            <a:r>
              <a:rPr lang="en-US" altLang="zh-CN" dirty="0"/>
              <a:t>“</a:t>
            </a:r>
            <a:r>
              <a:rPr lang="zh-CN" altLang="en-US" dirty="0"/>
              <a:t>以乐景衬哀情</a:t>
            </a:r>
            <a:r>
              <a:rPr lang="en-US" altLang="zh-CN" dirty="0"/>
              <a:t>，</a:t>
            </a:r>
            <a:r>
              <a:rPr lang="zh-CN" altLang="en-US" dirty="0"/>
              <a:t>更体现</a:t>
            </a:r>
            <a:r>
              <a:rPr lang="en-US" altLang="zh-CN" dirty="0"/>
              <a:t>‘</a:t>
            </a:r>
            <a:r>
              <a:rPr lang="zh-CN" altLang="en-US" dirty="0"/>
              <a:t>我</a:t>
            </a:r>
            <a:r>
              <a:rPr lang="en-US" altLang="zh-CN" dirty="0"/>
              <a:t>’</a:t>
            </a:r>
            <a:r>
              <a:rPr lang="zh-CN" altLang="en-US" dirty="0"/>
              <a:t>懒散怀旧的心绪</a:t>
            </a:r>
            <a:r>
              <a:rPr lang="en-US" altLang="zh-CN" dirty="0"/>
              <a:t>”</a:t>
            </a:r>
            <a:r>
              <a:rPr lang="zh-CN" altLang="en-US" dirty="0"/>
              <a:t>错误。结合原文</a:t>
            </a:r>
            <a:r>
              <a:rPr lang="en-US" altLang="zh-CN" dirty="0"/>
              <a:t>“</a:t>
            </a:r>
            <a:r>
              <a:rPr lang="zh-CN" altLang="en-US" dirty="0"/>
              <a:t>几株老梅竟斗雪开着满树的繁花</a:t>
            </a:r>
            <a:r>
              <a:rPr lang="en-US" altLang="zh-CN" dirty="0"/>
              <a:t>，</a:t>
            </a:r>
            <a:r>
              <a:rPr lang="zh-CN" altLang="en-US" dirty="0"/>
              <a:t>仿佛毫不以深冬为意</a:t>
            </a:r>
            <a:r>
              <a:rPr lang="en-US" altLang="zh-CN" dirty="0"/>
              <a:t>……</a:t>
            </a:r>
            <a:r>
              <a:rPr lang="zh-CN" altLang="en-US" dirty="0"/>
              <a:t>愤怒而且傲慢</a:t>
            </a:r>
            <a:r>
              <a:rPr lang="en-US" altLang="zh-CN" dirty="0"/>
              <a:t>，</a:t>
            </a:r>
            <a:r>
              <a:rPr lang="zh-CN" altLang="en-US" dirty="0"/>
              <a:t>如蔑视游人的甘心于远行</a:t>
            </a:r>
            <a:r>
              <a:rPr lang="en-US" altLang="zh-CN" dirty="0"/>
              <a:t>”</a:t>
            </a:r>
            <a:r>
              <a:rPr lang="zh-CN" altLang="en-US" dirty="0"/>
              <a:t>可知</a:t>
            </a:r>
            <a:r>
              <a:rPr lang="en-US" altLang="zh-CN" dirty="0"/>
              <a:t>，</a:t>
            </a:r>
            <a:r>
              <a:rPr lang="zh-CN" altLang="en-US" dirty="0"/>
              <a:t>此处环境描写与小说整体阴郁的气氛形成鲜明对照</a:t>
            </a:r>
            <a:r>
              <a:rPr lang="en-US" altLang="zh-CN" dirty="0"/>
              <a:t>，</a:t>
            </a:r>
            <a:r>
              <a:rPr lang="zh-CN" altLang="en-US" dirty="0"/>
              <a:t>作者用充满生机的词汇如</a:t>
            </a:r>
            <a:r>
              <a:rPr lang="en-US" altLang="zh-CN" dirty="0"/>
              <a:t>“</a:t>
            </a:r>
            <a:r>
              <a:rPr lang="zh-CN" altLang="en-US" dirty="0"/>
              <a:t>满树</a:t>
            </a:r>
            <a:r>
              <a:rPr lang="en-US" altLang="zh-CN" dirty="0"/>
              <a:t>”“</a:t>
            </a:r>
            <a:r>
              <a:rPr lang="zh-CN" altLang="en-US" dirty="0"/>
              <a:t>密叶</a:t>
            </a:r>
            <a:r>
              <a:rPr lang="en-US" altLang="zh-CN" dirty="0"/>
              <a:t>”“</a:t>
            </a:r>
            <a:r>
              <a:rPr lang="zh-CN" altLang="en-US" dirty="0"/>
              <a:t>繁花</a:t>
            </a:r>
            <a:r>
              <a:rPr lang="en-US" altLang="zh-CN" dirty="0"/>
              <a:t>”</a:t>
            </a:r>
            <a:r>
              <a:rPr lang="zh-CN" altLang="en-US" dirty="0"/>
              <a:t>等描写雪中的老梅和山茶树</a:t>
            </a:r>
            <a:r>
              <a:rPr lang="en-US" altLang="zh-CN" dirty="0"/>
              <a:t>，</a:t>
            </a:r>
            <a:r>
              <a:rPr lang="zh-CN" altLang="en-US" dirty="0"/>
              <a:t>描绘出一幅充满生机与活力的图景。傲然挺立的老梅和山茶树</a:t>
            </a:r>
            <a:r>
              <a:rPr lang="en-US" altLang="zh-CN" dirty="0"/>
              <a:t>，</a:t>
            </a:r>
            <a:r>
              <a:rPr lang="zh-CN" altLang="en-US" dirty="0"/>
              <a:t>分明是在昭示人们从颓废悲观中奋起、在绝望中反抗的战斗精神。这里不是</a:t>
            </a:r>
            <a:r>
              <a:rPr lang="en-US" altLang="zh-CN" dirty="0"/>
              <a:t>“</a:t>
            </a:r>
            <a:r>
              <a:rPr lang="zh-CN" altLang="en-US" dirty="0"/>
              <a:t>以乐景衬哀情</a:t>
            </a:r>
            <a:r>
              <a:rPr lang="en-US" altLang="zh-CN" dirty="0"/>
              <a:t>”</a:t>
            </a:r>
            <a:r>
              <a:rPr lang="zh-CN" altLang="en-US" dirty="0"/>
              <a:t>。</a:t>
            </a:r>
            <a:endParaRPr lang="zh-CN" altLang="en-US" dirty="0"/>
          </a:p>
        </p:txBody>
      </p:sp>
      <p:sp>
        <p:nvSpPr>
          <p:cNvPr id="18" name="文本框 17"/>
          <p:cNvSpPr txBox="1"/>
          <p:nvPr/>
        </p:nvSpPr>
        <p:spPr>
          <a:xfrm>
            <a:off x="8399780" y="1556385"/>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8.</a:t>
            </a:r>
            <a:r>
              <a:rPr lang="zh-CN" altLang="en-US"/>
              <a:t>第</a:t>
            </a:r>
            <a:r>
              <a:rPr lang="en-US" altLang="zh-CN"/>
              <a:t>2</a:t>
            </a:r>
            <a:r>
              <a:rPr lang="zh-CN" altLang="en-US"/>
              <a:t>段画线处的景物描写有何作用</a:t>
            </a:r>
            <a:r>
              <a:rPr lang="en-US" altLang="zh-CN"/>
              <a:t>?</a:t>
            </a:r>
            <a:r>
              <a:rPr lang="zh-CN" altLang="en-US"/>
              <a:t>请简要分析。</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408305" y="4582160"/>
            <a:ext cx="1028573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奠定情感基调</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用斑驳的墙壁、枯死的莓苔、铅色的天和飞舞的微雪渲染了黯淡、萧条的氛围</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奠定压抑的情感基调</a:t>
            </a:r>
            <a:r>
              <a:rPr lang="en-US" altLang="zh-CN" dirty="0">
                <a:solidFill>
                  <a:srgbClr val="0070C0"/>
                </a:solidFill>
                <a:uFill>
                  <a:solidFill>
                    <a:schemeClr val="bg1"/>
                  </a:solidFill>
                </a:uFill>
              </a:rPr>
              <a:t>;</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烘托人物心情</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借冷冽沉闷的环境描写烘托</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我</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无聊的心情</a:t>
            </a:r>
            <a:r>
              <a:rPr lang="en-US" altLang="zh-CN" dirty="0">
                <a:solidFill>
                  <a:srgbClr val="0070C0"/>
                </a:solidFill>
                <a:uFill>
                  <a:solidFill>
                    <a:schemeClr val="bg1"/>
                  </a:solidFill>
                </a:uFill>
              </a:rPr>
              <a:t>;</a:t>
            </a:r>
            <a:r>
              <a:rPr lang="en-US" altLang="en-US" dirty="0">
                <a:solidFill>
                  <a:srgbClr val="0070C0"/>
                </a:solidFill>
                <a:uFill>
                  <a:solidFill>
                    <a:schemeClr val="bg1"/>
                  </a:solidFill>
                </a:uFill>
              </a:rPr>
              <a:t>③</a:t>
            </a:r>
            <a:r>
              <a:rPr lang="zh-CN" altLang="en-US" dirty="0">
                <a:solidFill>
                  <a:srgbClr val="0070C0"/>
                </a:solidFill>
                <a:uFill>
                  <a:solidFill>
                    <a:schemeClr val="bg1"/>
                  </a:solidFill>
                </a:uFill>
              </a:rPr>
              <a:t>推动情节发展</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无聊的心情</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加上这样的景致</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让</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我</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在屋子里待不下去</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有了出去的想法</a:t>
            </a:r>
            <a:r>
              <a:rPr lang="en-US" altLang="zh-CN" dirty="0">
                <a:solidFill>
                  <a:srgbClr val="0070C0"/>
                </a:solidFill>
                <a:uFill>
                  <a:solidFill>
                    <a:schemeClr val="bg1"/>
                  </a:solidFill>
                </a:uFill>
              </a:rPr>
              <a:t>;</a:t>
            </a:r>
            <a:r>
              <a:rPr lang="en-US" altLang="en-US" dirty="0">
                <a:solidFill>
                  <a:srgbClr val="0070C0"/>
                </a:solidFill>
                <a:uFill>
                  <a:solidFill>
                    <a:schemeClr val="bg1"/>
                  </a:solidFill>
                </a:uFill>
              </a:rPr>
              <a:t>④</a:t>
            </a:r>
            <a:r>
              <a:rPr lang="zh-CN" altLang="en-US" dirty="0">
                <a:solidFill>
                  <a:srgbClr val="0070C0"/>
                </a:solidFill>
                <a:uFill>
                  <a:solidFill>
                    <a:schemeClr val="bg1"/>
                  </a:solidFill>
                </a:uFill>
              </a:rPr>
              <a:t>暗示主题</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死气沉沉的环境描写暗示了毫无生气的社会现实。</a:t>
            </a:r>
            <a:endParaRPr lang="zh-CN" altLang="en-US" dirty="0">
              <a:solidFill>
                <a:srgbClr val="0070C0"/>
              </a:solidFill>
              <a:uFill>
                <a:solidFill>
                  <a:schemeClr val="bg1"/>
                </a:solidFill>
              </a:uFill>
            </a:endParaRPr>
          </a:p>
        </p:txBody>
      </p:sp>
      <p:sp>
        <p:nvSpPr>
          <p:cNvPr id="2" name="文本框 1"/>
          <p:cNvSpPr txBox="1"/>
          <p:nvPr/>
        </p:nvSpPr>
        <p:spPr>
          <a:xfrm>
            <a:off x="479425" y="251841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本题考查体会重要语句的丰富含意</a:t>
            </a:r>
            <a:r>
              <a:rPr lang="en-US" altLang="zh-CN" dirty="0"/>
              <a:t>，</a:t>
            </a:r>
            <a:r>
              <a:rPr lang="zh-CN" altLang="en-US" dirty="0"/>
              <a:t>品味精彩的语言表达艺术的能力。结合所学知识</a:t>
            </a:r>
            <a:r>
              <a:rPr lang="en-US" altLang="zh-CN" dirty="0"/>
              <a:t>，</a:t>
            </a:r>
            <a:r>
              <a:rPr lang="zh-CN" altLang="en-US" dirty="0"/>
              <a:t>环境描写一般具有奠定情感基调、渲染气氛、烘托人物心情等作用</a:t>
            </a:r>
            <a:r>
              <a:rPr lang="en-US" altLang="zh-CN" dirty="0"/>
              <a:t>，</a:t>
            </a:r>
            <a:r>
              <a:rPr lang="zh-CN" altLang="en-US" dirty="0"/>
              <a:t>根据不同情况</a:t>
            </a:r>
            <a:r>
              <a:rPr lang="en-US" altLang="zh-CN" dirty="0"/>
              <a:t>，</a:t>
            </a:r>
            <a:r>
              <a:rPr lang="zh-CN" altLang="en-US" dirty="0"/>
              <a:t>还会在小说结构中起到暗示主题、推动情节发展等作用。画线句子渲染了黯淡、萧条的氛围</a:t>
            </a:r>
            <a:r>
              <a:rPr lang="en-US" altLang="zh-CN" dirty="0"/>
              <a:t>，</a:t>
            </a:r>
            <a:r>
              <a:rPr lang="zh-CN" altLang="en-US" dirty="0"/>
              <a:t>让小说在一片压抑、沉闷的情绪中推进。环境的乏味也烘托了</a:t>
            </a:r>
            <a:r>
              <a:rPr lang="en-US" altLang="zh-CN" dirty="0"/>
              <a:t>“</a:t>
            </a:r>
            <a:r>
              <a:rPr lang="zh-CN" altLang="en-US" dirty="0"/>
              <a:t>我</a:t>
            </a:r>
            <a:r>
              <a:rPr lang="en-US" altLang="zh-CN" dirty="0"/>
              <a:t>”</a:t>
            </a:r>
            <a:r>
              <a:rPr lang="zh-CN" altLang="en-US" dirty="0"/>
              <a:t>的无聊心情</a:t>
            </a:r>
            <a:r>
              <a:rPr lang="en-US" altLang="zh-CN" dirty="0"/>
              <a:t>，</a:t>
            </a:r>
            <a:r>
              <a:rPr lang="zh-CN" altLang="en-US" dirty="0"/>
              <a:t>从而为</a:t>
            </a:r>
            <a:r>
              <a:rPr lang="en-US" altLang="zh-CN" dirty="0"/>
              <a:t>“</a:t>
            </a:r>
            <a:r>
              <a:rPr lang="zh-CN" altLang="en-US" dirty="0"/>
              <a:t>我</a:t>
            </a:r>
            <a:r>
              <a:rPr lang="en-US" altLang="zh-CN" dirty="0"/>
              <a:t>”</a:t>
            </a:r>
            <a:r>
              <a:rPr lang="zh-CN" altLang="en-US" dirty="0"/>
              <a:t>走出屋子提供理由</a:t>
            </a:r>
            <a:r>
              <a:rPr lang="en-US" altLang="zh-CN" dirty="0"/>
              <a:t>，</a:t>
            </a:r>
            <a:r>
              <a:rPr lang="zh-CN" altLang="en-US" dirty="0"/>
              <a:t>推动了情节发展。鲁迅笔下的社会环境往往是压抑、麻木、缺乏生机的</a:t>
            </a:r>
            <a:r>
              <a:rPr lang="en-US" altLang="zh-CN" dirty="0"/>
              <a:t>，</a:t>
            </a:r>
            <a:r>
              <a:rPr lang="zh-CN" altLang="en-US" dirty="0"/>
              <a:t>后文的对话内容也证实了这一点</a:t>
            </a:r>
            <a:r>
              <a:rPr lang="en-US" altLang="zh-CN" dirty="0"/>
              <a:t>，</a:t>
            </a:r>
            <a:r>
              <a:rPr lang="zh-CN" altLang="en-US" dirty="0"/>
              <a:t>而此处自然环境描写恰巧与社会环境同调</a:t>
            </a:r>
            <a:r>
              <a:rPr lang="en-US" altLang="zh-CN" dirty="0"/>
              <a:t>，</a:t>
            </a:r>
            <a:r>
              <a:rPr lang="zh-CN" altLang="en-US" dirty="0"/>
              <a:t>暗示了小说主题。</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9.</a:t>
            </a:r>
            <a:r>
              <a:rPr lang="zh-CN" altLang="en-US"/>
              <a:t>本篇选自鲁迅的小说集《彷徨》</a:t>
            </a:r>
            <a:r>
              <a:rPr lang="en-US" altLang="zh-CN"/>
              <a:t>，</a:t>
            </a:r>
            <a:r>
              <a:rPr lang="zh-CN" altLang="en-US"/>
              <a:t>《彷徨》扉页上有</a:t>
            </a:r>
            <a:r>
              <a:rPr lang="en-US" altLang="zh-CN"/>
              <a:t>“</a:t>
            </a:r>
            <a:r>
              <a:rPr lang="zh-CN" altLang="en-US"/>
              <a:t>路曼曼其修远兮</a:t>
            </a:r>
            <a:r>
              <a:rPr lang="en-US" altLang="zh-CN"/>
              <a:t>，</a:t>
            </a:r>
            <a:r>
              <a:rPr lang="zh-CN" altLang="en-US"/>
              <a:t>吾将上下而求索</a:t>
            </a:r>
            <a:r>
              <a:rPr lang="en-US" altLang="zh-CN"/>
              <a:t>”</a:t>
            </a:r>
            <a:r>
              <a:rPr lang="zh-CN" altLang="en-US"/>
              <a:t>的题词</a:t>
            </a:r>
            <a:r>
              <a:rPr lang="en-US" altLang="zh-CN"/>
              <a:t>，</a:t>
            </a:r>
            <a:r>
              <a:rPr lang="zh-CN" altLang="en-US"/>
              <a:t>请你结合对题词的理解</a:t>
            </a:r>
            <a:r>
              <a:rPr lang="en-US" altLang="zh-CN"/>
              <a:t>，</a:t>
            </a:r>
            <a:r>
              <a:rPr lang="zh-CN" altLang="en-US"/>
              <a:t>谈谈鲁迅塑造吕纬甫这一形象的意图。</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479425" y="5085715"/>
            <a:ext cx="1050036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zh-CN" altLang="en-US" u="sng" dirty="0">
                <a:solidFill>
                  <a:srgbClr val="0070C0"/>
                </a:solidFill>
                <a:uFill>
                  <a:solidFill>
                    <a:schemeClr val="bg1"/>
                  </a:solidFill>
                </a:uFill>
              </a:rPr>
              <a:t>《彷徨》扉页上的题词与小说的主旨正好相符合。这篇小说呈现了吕纬甫由一个向往革命的知识分子转而在无路可走的境遇中销蚀了灵魂的人生悲剧。小说以小见大</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以吕纬甫的人生悲剧暗示许多知识分子在辛亥革命之后并没有寻找到正确的道路。在强大的封建势力面前</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个人奋斗无济于事</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而正确的道路还需要继续探寻。鲁迅借这个形象表达了对沉沦的不满</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对现实的抗争以及对未来的期望。</a:t>
            </a:r>
            <a:endParaRPr lang="zh-CN" altLang="en-US" u="sng" dirty="0">
              <a:solidFill>
                <a:srgbClr val="0070C0"/>
              </a:solidFill>
              <a:uFill>
                <a:solidFill>
                  <a:schemeClr val="bg1"/>
                </a:solidFill>
              </a:uFill>
            </a:endParaRPr>
          </a:p>
        </p:txBody>
      </p:sp>
      <p:sp>
        <p:nvSpPr>
          <p:cNvPr id="2" name="文本框 1"/>
          <p:cNvSpPr txBox="1"/>
          <p:nvPr/>
        </p:nvSpPr>
        <p:spPr>
          <a:xfrm>
            <a:off x="623570" y="2493010"/>
            <a:ext cx="10185400" cy="316865"/>
          </a:xfrm>
          <a:prstGeom prst="rect">
            <a:avLst/>
          </a:prstGeom>
          <a:noFill/>
        </p:spPr>
        <p:txBody>
          <a:bodyPr wrap="square" rtlCol="0">
            <a:noAutofit/>
          </a:bodyPr>
          <a:p>
            <a:pPr algn="l">
              <a:buClrTx/>
              <a:buSzTx/>
              <a:buFontTx/>
            </a:pPr>
            <a:r>
              <a:rPr lang="zh-CN" altLang="en-US" sz="1600"/>
              <a:t>【</a:t>
            </a:r>
            <a:r>
              <a:rPr altLang="zh-CN" sz="1600" dirty="0"/>
              <a:t>解析】</a:t>
            </a:r>
            <a:r>
              <a:rPr lang="zh-CN" altLang="en-US" sz="1600" dirty="0"/>
              <a:t>本题考查鉴赏作品的文学形象</a:t>
            </a:r>
            <a:r>
              <a:rPr lang="en-US" altLang="zh-CN" sz="1600" dirty="0"/>
              <a:t>，</a:t>
            </a:r>
            <a:r>
              <a:rPr lang="zh-CN" altLang="en-US" sz="1600" dirty="0"/>
              <a:t>探讨作者的创作背景和创作意图的能力。</a:t>
            </a:r>
            <a:r>
              <a:rPr lang="en-US" altLang="zh-CN" sz="1600" dirty="0"/>
              <a:t>“</a:t>
            </a:r>
            <a:r>
              <a:rPr lang="zh-CN" altLang="en-US" sz="1600" dirty="0"/>
              <a:t>路曼曼其修远兮</a:t>
            </a:r>
            <a:r>
              <a:rPr lang="en-US" altLang="zh-CN" sz="1600" dirty="0"/>
              <a:t>，</a:t>
            </a:r>
            <a:r>
              <a:rPr lang="zh-CN" altLang="en-US" sz="1600" dirty="0"/>
              <a:t>吾将上下而求索</a:t>
            </a:r>
            <a:r>
              <a:rPr lang="en-US" altLang="zh-CN" sz="1600" dirty="0"/>
              <a:t>”</a:t>
            </a:r>
            <a:r>
              <a:rPr lang="zh-CN" altLang="en-US" sz="1600" dirty="0"/>
              <a:t>意思是前面的道路啊又远又长</a:t>
            </a:r>
            <a:r>
              <a:rPr lang="en-US" altLang="zh-CN" sz="1600" dirty="0"/>
              <a:t>，</a:t>
            </a:r>
            <a:r>
              <a:rPr lang="zh-CN" altLang="en-US" sz="1600" dirty="0"/>
              <a:t>我将上上下下追求理想。《彷徨》扉页上的题词与《在酒楼上》的小说主旨正好相符合。《在酒楼上》所描写的是辛亥革命之后的事</a:t>
            </a:r>
            <a:r>
              <a:rPr lang="en-US" altLang="zh-CN" sz="1600" dirty="0"/>
              <a:t>，</a:t>
            </a:r>
            <a:r>
              <a:rPr lang="zh-CN" altLang="en-US" sz="1600" dirty="0"/>
              <a:t>吕纬甫便是在辛亥革命的风浪过后的一个落荒者。结合吕纬甫的自述可知</a:t>
            </a:r>
            <a:r>
              <a:rPr lang="en-US" altLang="zh-CN" sz="1600" dirty="0"/>
              <a:t>，</a:t>
            </a:r>
            <a:r>
              <a:rPr lang="zh-CN" altLang="en-US" sz="1600" dirty="0"/>
              <a:t>早年的吕纬甫是一个深受</a:t>
            </a:r>
            <a:r>
              <a:rPr lang="en-US" altLang="zh-CN" sz="1600" dirty="0"/>
              <a:t>“</a:t>
            </a:r>
            <a:r>
              <a:rPr lang="zh-CN" altLang="en-US" sz="1600" dirty="0"/>
              <a:t>五四</a:t>
            </a:r>
            <a:r>
              <a:rPr lang="en-US" altLang="zh-CN" sz="1600" dirty="0"/>
              <a:t>”</a:t>
            </a:r>
            <a:r>
              <a:rPr lang="zh-CN" altLang="en-US" sz="1600" dirty="0"/>
              <a:t>新文化熏陶、关心国家大事的热血青年</a:t>
            </a:r>
            <a:r>
              <a:rPr lang="en-US" altLang="zh-CN" sz="1600" dirty="0"/>
              <a:t>，</a:t>
            </a:r>
            <a:r>
              <a:rPr lang="zh-CN" altLang="en-US" sz="1600" dirty="0"/>
              <a:t>展现家国担当、责任情怀。而现在的吕纬甫是一个沉沦者</a:t>
            </a:r>
            <a:r>
              <a:rPr lang="en-US" altLang="zh-CN" sz="1600" dirty="0"/>
              <a:t>，</a:t>
            </a:r>
            <a:r>
              <a:rPr lang="zh-CN" altLang="en-US" sz="1600" dirty="0"/>
              <a:t>变成了一个恍恍惚惚、敷衍了事、随波逐流、妥协屈服、丧失自我的人。复杂的社会和历史的巨变销蚀了吕纬甫的灵魂和人生</a:t>
            </a:r>
            <a:r>
              <a:rPr lang="en-US" altLang="zh-CN" sz="1600" dirty="0"/>
              <a:t>，</a:t>
            </a:r>
            <a:r>
              <a:rPr lang="zh-CN" altLang="en-US" sz="1600" dirty="0"/>
              <a:t>造就了吕纬甫的悲剧。这篇小说运用了以小见大的手法</a:t>
            </a:r>
            <a:r>
              <a:rPr lang="en-US" altLang="zh-CN" sz="1600" dirty="0"/>
              <a:t>，</a:t>
            </a:r>
            <a:r>
              <a:rPr lang="zh-CN" altLang="en-US" sz="1600" dirty="0"/>
              <a:t>通过吕纬甫来凸显出许多知识分子在辛亥革命之后并没有找寻到正确的人生道路</a:t>
            </a:r>
            <a:r>
              <a:rPr lang="en-US" altLang="zh-CN" sz="1600" dirty="0"/>
              <a:t>，</a:t>
            </a:r>
            <a:r>
              <a:rPr lang="zh-CN" altLang="en-US" sz="1600" dirty="0"/>
              <a:t>并没有探寻到个人奋斗的价值与意义</a:t>
            </a:r>
            <a:r>
              <a:rPr lang="en-US" altLang="zh-CN" sz="1600" dirty="0"/>
              <a:t>，</a:t>
            </a:r>
            <a:r>
              <a:rPr lang="zh-CN" altLang="en-US" sz="1600" dirty="0"/>
              <a:t>而是沉沦在历史之中</a:t>
            </a:r>
            <a:r>
              <a:rPr lang="en-US" altLang="zh-CN" sz="1600" dirty="0"/>
              <a:t>，</a:t>
            </a:r>
            <a:r>
              <a:rPr lang="zh-CN" altLang="en-US" sz="1600" dirty="0"/>
              <a:t>让人生变得更加的苍茫</a:t>
            </a:r>
            <a:r>
              <a:rPr lang="en-US" altLang="zh-CN" sz="1600" dirty="0"/>
              <a:t>，</a:t>
            </a:r>
            <a:r>
              <a:rPr lang="zh-CN" altLang="en-US" sz="1600" dirty="0"/>
              <a:t>这是鲁迅作为知识分子的自省。在强大封建势力的面前</a:t>
            </a:r>
            <a:r>
              <a:rPr lang="en-US" altLang="zh-CN" sz="1600" dirty="0"/>
              <a:t>，</a:t>
            </a:r>
            <a:r>
              <a:rPr lang="zh-CN" altLang="en-US" sz="1600" dirty="0"/>
              <a:t>在当时社会背景之中</a:t>
            </a:r>
            <a:r>
              <a:rPr lang="en-US" altLang="zh-CN" sz="1600" dirty="0"/>
              <a:t>，</a:t>
            </a:r>
            <a:r>
              <a:rPr lang="zh-CN" altLang="en-US" sz="1600" dirty="0"/>
              <a:t>个人的奋斗显得极为苍白无力</a:t>
            </a:r>
            <a:r>
              <a:rPr lang="en-US" altLang="zh-CN" sz="1600" dirty="0"/>
              <a:t>，</a:t>
            </a:r>
            <a:r>
              <a:rPr lang="zh-CN" altLang="en-US" sz="1600" dirty="0"/>
              <a:t>实现社会价值需要众多社会青年与现实抗争</a:t>
            </a:r>
            <a:r>
              <a:rPr lang="en-US" altLang="zh-CN" sz="1600" dirty="0"/>
              <a:t>，</a:t>
            </a:r>
            <a:r>
              <a:rPr lang="zh-CN" altLang="en-US" sz="1600" dirty="0"/>
              <a:t>苦苦探寻</a:t>
            </a:r>
            <a:r>
              <a:rPr lang="en-US" altLang="zh-CN" sz="1600" dirty="0"/>
              <a:t>，</a:t>
            </a:r>
            <a:r>
              <a:rPr lang="zh-CN" altLang="en-US" sz="1600" dirty="0"/>
              <a:t>不懈奋斗</a:t>
            </a:r>
            <a:r>
              <a:rPr lang="en-US" altLang="zh-CN" sz="1600" dirty="0"/>
              <a:t>，</a:t>
            </a:r>
            <a:r>
              <a:rPr lang="zh-CN" altLang="en-US" sz="1600" dirty="0"/>
              <a:t>这也是鲁迅对未来的期望。</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3205" y="2996565"/>
            <a:ext cx="6064250" cy="922020"/>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阿</a:t>
            </a:r>
            <a:r>
              <a:rPr lang="en-US" altLang="zh-CN" sz="5400" b="1" dirty="0">
                <a:solidFill>
                  <a:srgbClr val="3D589F"/>
                </a:solidFill>
                <a:latin typeface="印品黑体" panose="00000500000000000000" pitchFamily="2" charset="-122"/>
                <a:ea typeface="印品黑体" panose="00000500000000000000" pitchFamily="2" charset="-122"/>
                <a:sym typeface="+mn-ea"/>
              </a:rPr>
              <a:t>Q</a:t>
            </a:r>
            <a:r>
              <a:rPr lang="zh-CN" altLang="en-US" sz="5400" b="1" dirty="0">
                <a:solidFill>
                  <a:srgbClr val="3D589F"/>
                </a:solidFill>
                <a:latin typeface="印品黑体" panose="00000500000000000000" pitchFamily="2" charset="-122"/>
                <a:ea typeface="印品黑体" panose="00000500000000000000" pitchFamily="2" charset="-122"/>
                <a:sym typeface="+mn-ea"/>
              </a:rPr>
              <a:t>正传（</a:t>
            </a:r>
            <a:r>
              <a:rPr lang="zh-CN" altLang="en-US" sz="5400" b="1" dirty="0">
                <a:solidFill>
                  <a:srgbClr val="3D589F"/>
                </a:solidFill>
                <a:latin typeface="印品黑体" panose="00000500000000000000" pitchFamily="2" charset="-122"/>
                <a:ea typeface="印品黑体" panose="00000500000000000000" pitchFamily="2" charset="-122"/>
                <a:sym typeface="+mn-ea"/>
              </a:rPr>
              <a:t>节选）</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03295" y="3860800"/>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3487420" y="2539008"/>
            <a:ext cx="1992630" cy="975717"/>
            <a:chOff x="7559" y="2332"/>
            <a:chExt cx="3138" cy="1537"/>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969" y="2562"/>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487420" y="1321439"/>
            <a:ext cx="4080510" cy="768370"/>
            <a:chOff x="6297" y="1430"/>
            <a:chExt cx="6426"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216"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27" name="TextBox 40"/>
          <p:cNvSpPr txBox="1"/>
          <p:nvPr/>
        </p:nvSpPr>
        <p:spPr>
          <a:xfrm>
            <a:off x="4367530" y="4364990"/>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2"/>
            </p:custDataLst>
          </p:nvPr>
        </p:nvSpPr>
        <p:spPr>
          <a:xfrm>
            <a:off x="4415790" y="386080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3"/>
            </p:custDataLst>
          </p:nvPr>
        </p:nvSpPr>
        <p:spPr>
          <a:xfrm>
            <a:off x="4272280" y="3140710"/>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深度解析</a:t>
            </a:r>
            <a:endParaRPr lang="zh-CN" altLang="en-US" sz="1465" dirty="0">
              <a:latin typeface="印品黑体" panose="00000500000000000000" pitchFamily="2" charset="-122"/>
              <a:ea typeface="印品黑体" panose="00000500000000000000"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3205" y="2996565"/>
            <a:ext cx="6064250" cy="922020"/>
          </a:xfrm>
          <a:prstGeom prst="rect">
            <a:avLst/>
          </a:prstGeom>
          <a:noFill/>
        </p:spPr>
        <p:txBody>
          <a:bodyPr wrap="square" rtlCol="0">
            <a:spAutoFit/>
          </a:bodyPr>
          <a:lstStyle/>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边城（</a:t>
            </a:r>
            <a:r>
              <a:rPr lang="zh-CN" altLang="en-US" sz="5400" b="1" dirty="0">
                <a:solidFill>
                  <a:srgbClr val="3D589F"/>
                </a:solidFill>
                <a:latin typeface="印品黑体" panose="00000500000000000000" pitchFamily="2" charset="-122"/>
                <a:ea typeface="印品黑体" panose="00000500000000000000" pitchFamily="2" charset="-122"/>
                <a:sym typeface="+mn-ea"/>
              </a:rPr>
              <a:t>节选）</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03295" y="1845945"/>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1" name="矩形: 圆角 12"/>
          <p:cNvSpPr/>
          <p:nvPr/>
        </p:nvSpPr>
        <p:spPr>
          <a:xfrm>
            <a:off x="8009255" y="2063893"/>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04</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8005445" y="908963"/>
            <a:ext cx="1920875" cy="903982"/>
            <a:chOff x="7559" y="2332"/>
            <a:chExt cx="3025" cy="1424"/>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856" y="2449"/>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sp>
        <p:nvSpPr>
          <p:cNvPr id="29" name="TextBox 39"/>
          <p:cNvSpPr txBox="1"/>
          <p:nvPr/>
        </p:nvSpPr>
        <p:spPr>
          <a:xfrm>
            <a:off x="8832850" y="3213100"/>
            <a:ext cx="1097280"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刷素养</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8813165" y="211137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晒清单</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8875395" y="3771265"/>
            <a:ext cx="4074795"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语言文字运用 文学类阅读</a:t>
            </a:r>
            <a:endParaRPr lang="zh-CN" altLang="en-US" sz="1465" dirty="0">
              <a:latin typeface="印品黑体" panose="00000500000000000000" pitchFamily="2" charset="-122"/>
              <a:ea typeface="印品黑体" panose="00000500000000000000" pitchFamily="2" charset="-122"/>
            </a:endParaRPr>
          </a:p>
        </p:txBody>
      </p:sp>
      <p:grpSp>
        <p:nvGrpSpPr>
          <p:cNvPr id="17" name="组合 16"/>
          <p:cNvGrpSpPr/>
          <p:nvPr/>
        </p:nvGrpSpPr>
        <p:grpSpPr>
          <a:xfrm>
            <a:off x="3503295" y="924564"/>
            <a:ext cx="4541520" cy="768370"/>
            <a:chOff x="6297" y="1430"/>
            <a:chExt cx="7152"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620" y="2141"/>
              <a:ext cx="5829"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2" name="矩形: 圆角 11"/>
          <p:cNvSpPr/>
          <p:nvPr/>
        </p:nvSpPr>
        <p:spPr>
          <a:xfrm>
            <a:off x="3512185" y="292735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05</a:t>
            </a:r>
            <a:endParaRPr lang="en-US" altLang="zh-CN" sz="2400" dirty="0">
              <a:solidFill>
                <a:srgbClr val="FFFFFF"/>
              </a:solidFill>
              <a:ea typeface="印品黑体" panose="00000500000000000000" pitchFamily="2" charset="-122"/>
            </a:endParaRPr>
          </a:p>
        </p:txBody>
      </p:sp>
      <p:sp>
        <p:nvSpPr>
          <p:cNvPr id="11" name="TextBox 40"/>
          <p:cNvSpPr txBox="1"/>
          <p:nvPr/>
        </p:nvSpPr>
        <p:spPr>
          <a:xfrm>
            <a:off x="8832850" y="2653665"/>
            <a:ext cx="3327400"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字音 词语</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词义辨析</a:t>
            </a:r>
            <a:endParaRPr lang="zh-CN" altLang="en-US" sz="1465" dirty="0">
              <a:latin typeface="印品黑体" panose="00000500000000000000" pitchFamily="2" charset="-122"/>
              <a:ea typeface="印品黑体" panose="00000500000000000000" pitchFamily="2" charset="-122"/>
            </a:endParaRPr>
          </a:p>
        </p:txBody>
      </p:sp>
      <p:sp>
        <p:nvSpPr>
          <p:cNvPr id="7" name="矩形: 圆角 12"/>
          <p:cNvSpPr/>
          <p:nvPr/>
        </p:nvSpPr>
        <p:spPr>
          <a:xfrm>
            <a:off x="8009255" y="3184033"/>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06</a:t>
            </a:r>
            <a:endParaRPr lang="en-US" altLang="zh-CN" sz="2400" dirty="0">
              <a:solidFill>
                <a:srgbClr val="FFFFFF"/>
              </a:solidFill>
              <a:ea typeface="印品黑体" panose="00000500000000000000" pitchFamily="2" charset="-122"/>
            </a:endParaRPr>
          </a:p>
        </p:txBody>
      </p:sp>
      <p:sp>
        <p:nvSpPr>
          <p:cNvPr id="9" name="矩形: 圆角 11"/>
          <p:cNvSpPr/>
          <p:nvPr/>
        </p:nvSpPr>
        <p:spPr>
          <a:xfrm>
            <a:off x="3503295" y="395668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07</a:t>
            </a:r>
            <a:endParaRPr lang="en-US" altLang="zh-CN" sz="2400" dirty="0">
              <a:solidFill>
                <a:srgbClr val="FFFFFF"/>
              </a:solidFill>
              <a:ea typeface="印品黑体" panose="00000500000000000000" pitchFamily="2" charset="-122"/>
            </a:endParaRPr>
          </a:p>
        </p:txBody>
      </p:sp>
      <p:sp>
        <p:nvSpPr>
          <p:cNvPr id="15" name="TextBox 39"/>
          <p:cNvSpPr txBox="1"/>
          <p:nvPr/>
        </p:nvSpPr>
        <p:spPr>
          <a:xfrm>
            <a:off x="8848725" y="4498975"/>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句子迷</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笔有千钧</a:t>
            </a:r>
            <a:endParaRPr lang="zh-CN" altLang="en-US" sz="2400" dirty="0">
              <a:latin typeface="印品黑体" panose="00000500000000000000" pitchFamily="2" charset="-122"/>
              <a:ea typeface="印品黑体" panose="00000500000000000000" pitchFamily="2" charset="-122"/>
              <a:sym typeface="+mn-ea"/>
            </a:endParaRPr>
          </a:p>
        </p:txBody>
      </p:sp>
      <p:sp>
        <p:nvSpPr>
          <p:cNvPr id="16" name="TextBox 40"/>
          <p:cNvSpPr txBox="1"/>
          <p:nvPr/>
        </p:nvSpPr>
        <p:spPr>
          <a:xfrm>
            <a:off x="8904605" y="5012690"/>
            <a:ext cx="2017395" cy="37528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鲁迅的经典语录</a:t>
            </a:r>
            <a:endParaRPr lang="zh-CN" altLang="en-US"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沈从文的相关名言</a:t>
            </a:r>
            <a:endParaRPr lang="zh-CN" altLang="en-US" sz="1465" dirty="0">
              <a:latin typeface="印品黑体" panose="00000500000000000000" pitchFamily="2" charset="-122"/>
              <a:ea typeface="印品黑体" panose="00000500000000000000" pitchFamily="2" charset="-122"/>
            </a:endParaRPr>
          </a:p>
        </p:txBody>
      </p:sp>
      <p:sp>
        <p:nvSpPr>
          <p:cNvPr id="25" name="TextBox 39"/>
          <p:cNvSpPr txBox="1"/>
          <p:nvPr/>
        </p:nvSpPr>
        <p:spPr>
          <a:xfrm>
            <a:off x="4481830" y="3054350"/>
            <a:ext cx="2639695" cy="429895"/>
          </a:xfrm>
          <a:prstGeom prst="rect">
            <a:avLst/>
          </a:prstGeom>
          <a:noFill/>
        </p:spPr>
        <p:txBody>
          <a:bodyPr wrap="square" rtlCol="0">
            <a:spAutoFit/>
          </a:bodyPr>
          <a:lstStyle/>
          <a:p>
            <a:r>
              <a:rPr lang="zh-CN" altLang="en-US" sz="2200" dirty="0">
                <a:latin typeface="印品黑体" panose="00000500000000000000" pitchFamily="2" charset="-122"/>
                <a:ea typeface="印品黑体" panose="00000500000000000000" pitchFamily="2" charset="-122"/>
              </a:rPr>
              <a:t>戳考点</a:t>
            </a:r>
            <a:endParaRPr lang="zh-CN" altLang="en-US" sz="2200" dirty="0">
              <a:latin typeface="印品黑体" panose="00000500000000000000" pitchFamily="2" charset="-122"/>
              <a:ea typeface="印品黑体" panose="00000500000000000000" pitchFamily="2" charset="-122"/>
            </a:endParaRPr>
          </a:p>
        </p:txBody>
      </p:sp>
      <p:sp>
        <p:nvSpPr>
          <p:cNvPr id="27" name="TextBox 40"/>
          <p:cNvSpPr txBox="1"/>
          <p:nvPr/>
        </p:nvSpPr>
        <p:spPr>
          <a:xfrm>
            <a:off x="4449445" y="2421255"/>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r>
              <a:rPr lang="en-US" altLang="zh-CN" sz="1465" dirty="0">
                <a:latin typeface="印品黑体" panose="00000500000000000000" pitchFamily="2" charset="-122"/>
                <a:ea typeface="印品黑体" panose="00000500000000000000" pitchFamily="2" charset="-122"/>
              </a:rPr>
              <a:t> </a:t>
            </a:r>
            <a:endParaRPr lang="en-US" altLang="zh-CN"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对比分析</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sp>
        <p:nvSpPr>
          <p:cNvPr id="22" name="TextBox 39"/>
          <p:cNvSpPr txBox="1"/>
          <p:nvPr/>
        </p:nvSpPr>
        <p:spPr>
          <a:xfrm>
            <a:off x="4449445" y="4011930"/>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素材范</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学以致用</a:t>
            </a:r>
            <a:endParaRPr lang="zh-CN" altLang="en-US" sz="2400" dirty="0">
              <a:latin typeface="印品黑体" panose="00000500000000000000" pitchFamily="2" charset="-122"/>
              <a:ea typeface="印品黑体" panose="00000500000000000000" pitchFamily="2" charset="-122"/>
              <a:sym typeface="+mn-ea"/>
            </a:endParaRPr>
          </a:p>
        </p:txBody>
      </p:sp>
      <p:sp>
        <p:nvSpPr>
          <p:cNvPr id="24" name="TextBox 40"/>
          <p:cNvSpPr txBox="1"/>
          <p:nvPr/>
        </p:nvSpPr>
        <p:spPr>
          <a:xfrm>
            <a:off x="4481830" y="4510405"/>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精神胜利法 边城</a:t>
            </a:r>
            <a:r>
              <a:rPr lang="en-US" altLang="zh-CN" sz="1465" dirty="0">
                <a:sym typeface="+mn-ea"/>
              </a:rPr>
              <a:t>  </a:t>
            </a:r>
            <a:endParaRPr lang="en-US" altLang="zh-CN" sz="1465" dirty="0">
              <a:sym typeface="+mn-ea"/>
            </a:endParaRPr>
          </a:p>
        </p:txBody>
      </p:sp>
      <p:sp>
        <p:nvSpPr>
          <p:cNvPr id="14" name="TextBox 40"/>
          <p:cNvSpPr txBox="1"/>
          <p:nvPr>
            <p:custDataLst>
              <p:tags r:id="rId2"/>
            </p:custDataLst>
          </p:nvPr>
        </p:nvSpPr>
        <p:spPr>
          <a:xfrm>
            <a:off x="4512310" y="3495675"/>
            <a:ext cx="278193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考点解读 考法突破 典题例解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3"/>
            </p:custDataLst>
          </p:nvPr>
        </p:nvSpPr>
        <p:spPr>
          <a:xfrm>
            <a:off x="4449445" y="191643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4"/>
            </p:custDataLst>
          </p:nvPr>
        </p:nvSpPr>
        <p:spPr>
          <a:xfrm>
            <a:off x="8718550" y="1510665"/>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深度解析</a:t>
            </a:r>
            <a:endParaRPr lang="zh-CN" altLang="en-US" sz="1465" dirty="0">
              <a:latin typeface="印品黑体" panose="00000500000000000000" pitchFamily="2" charset="-122"/>
              <a:ea typeface="印品黑体" panose="00000500000000000000" pitchFamily="2" charset="-122"/>
            </a:endParaRPr>
          </a:p>
        </p:txBody>
      </p:sp>
      <p:sp>
        <p:nvSpPr>
          <p:cNvPr id="32" name="矩形: 圆角 10"/>
          <p:cNvSpPr/>
          <p:nvPr>
            <p:custDataLst>
              <p:tags r:id="rId5"/>
            </p:custDataLst>
          </p:nvPr>
        </p:nvSpPr>
        <p:spPr>
          <a:xfrm>
            <a:off x="8044815" y="4365625"/>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08</a:t>
            </a:r>
            <a:endParaRPr lang="en-US" altLang="zh-CN" sz="2400" dirty="0">
              <a:solidFill>
                <a:srgbClr val="FFFFFF"/>
              </a:solidFill>
              <a:ea typeface="印品黑体" panose="00000500000000000000" pitchFamily="2" charset="-122"/>
            </a:endParaRPr>
          </a:p>
        </p:txBody>
      </p:sp>
      <p:sp>
        <p:nvSpPr>
          <p:cNvPr id="31" name="矩形: 圆角 11"/>
          <p:cNvSpPr/>
          <p:nvPr/>
        </p:nvSpPr>
        <p:spPr>
          <a:xfrm>
            <a:off x="3512185" y="501205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09</a:t>
            </a:r>
            <a:endParaRPr lang="en-US" altLang="zh-CN" sz="2400" dirty="0">
              <a:solidFill>
                <a:srgbClr val="FFFFFF"/>
              </a:solidFill>
              <a:ea typeface="印品黑体" panose="00000500000000000000" pitchFamily="2" charset="-122"/>
            </a:endParaRPr>
          </a:p>
        </p:txBody>
      </p:sp>
      <p:sp>
        <p:nvSpPr>
          <p:cNvPr id="33" name="TextBox 39"/>
          <p:cNvSpPr txBox="1"/>
          <p:nvPr/>
        </p:nvSpPr>
        <p:spPr>
          <a:xfrm>
            <a:off x="4432935" y="507174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故事汇</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经年缩影</a:t>
            </a:r>
            <a:endParaRPr lang="zh-CN" altLang="en-US" sz="2400" dirty="0">
              <a:latin typeface="印品黑体" panose="00000500000000000000" pitchFamily="2" charset="-122"/>
              <a:ea typeface="印品黑体" panose="00000500000000000000" pitchFamily="2" charset="-122"/>
              <a:sym typeface="+mn-ea"/>
            </a:endParaRPr>
          </a:p>
        </p:txBody>
      </p:sp>
      <p:sp>
        <p:nvSpPr>
          <p:cNvPr id="34" name="TextBox 40"/>
          <p:cNvSpPr txBox="1"/>
          <p:nvPr/>
        </p:nvSpPr>
        <p:spPr>
          <a:xfrm>
            <a:off x="4465320" y="5498465"/>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鲁迅的遗嘱 【中国的脊梁、斗争到底】</a:t>
            </a:r>
            <a:endParaRPr lang="zh-CN" altLang="en-US" sz="1465" dirty="0">
              <a:latin typeface="印品黑体" panose="00000500000000000000" pitchFamily="2" charset="-122"/>
              <a:ea typeface="印品黑体" panose="00000500000000000000" pitchFamily="2" charset="-122"/>
              <a:sym typeface="+mn-ea"/>
            </a:endParaRPr>
          </a:p>
          <a:p>
            <a:r>
              <a:rPr lang="zh-CN" altLang="en-US" sz="1465" dirty="0">
                <a:latin typeface="印品黑体" panose="00000500000000000000" pitchFamily="2" charset="-122"/>
                <a:ea typeface="印品黑体" panose="00000500000000000000" pitchFamily="2" charset="-122"/>
                <a:sym typeface="+mn-ea"/>
              </a:rPr>
              <a:t>“北漂青年”沈从文 【保持好奇、敢于孤独】</a:t>
            </a:r>
            <a:endParaRPr lang="zh-CN" altLang="en-US" sz="1465" dirty="0">
              <a:latin typeface="印品黑体" panose="00000500000000000000" pitchFamily="2" charset="-122"/>
              <a:ea typeface="印品黑体" panose="00000500000000000000" pitchFamily="2" charset="-122"/>
              <a:sym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12705" cy="3234055"/>
          </a:xfrm>
          <a:prstGeom prst="rect">
            <a:avLst/>
          </a:prstGeom>
          <a:noFill/>
        </p:spPr>
        <p:txBody>
          <a:bodyPr wrap="square" rtlCol="0">
            <a:noAutofit/>
          </a:bodyPr>
          <a:lstStyle/>
          <a:p>
            <a:pPr>
              <a:lnSpc>
                <a:spcPct val="150000"/>
              </a:lnSpc>
            </a:pPr>
            <a:r>
              <a:rPr lang="en-US" altLang="zh-CN"/>
              <a:t>(</a:t>
            </a:r>
            <a:r>
              <a:rPr lang="zh-CN" altLang="en-US"/>
              <a:t>一</a:t>
            </a:r>
            <a:r>
              <a:rPr lang="en-US" altLang="zh-CN"/>
              <a:t>)</a:t>
            </a:r>
            <a:r>
              <a:rPr lang="zh-CN" altLang="en-US"/>
              <a:t>语言文字运用</a:t>
            </a:r>
            <a:r>
              <a:rPr lang="en-US" altLang="en-US"/>
              <a:t>Ⅰ</a:t>
            </a:r>
            <a:endParaRPr lang="en-US" altLang="en-US"/>
          </a:p>
          <a:p>
            <a:pPr>
              <a:lnSpc>
                <a:spcPct val="150000"/>
              </a:lnSpc>
            </a:pPr>
            <a:r>
              <a:rPr lang="zh-CN" altLang="en-US"/>
              <a:t>阅读下面的文字</a:t>
            </a:r>
            <a:r>
              <a:rPr lang="en-US" altLang="zh-CN"/>
              <a:t>，</a:t>
            </a:r>
            <a:r>
              <a:rPr lang="zh-CN" altLang="en-US"/>
              <a:t>完成</a:t>
            </a:r>
            <a:r>
              <a:rPr lang="en-US" altLang="zh-CN"/>
              <a:t>1~3</a:t>
            </a:r>
            <a:r>
              <a:rPr lang="zh-CN" altLang="en-US"/>
              <a:t>题。</a:t>
            </a:r>
            <a:endParaRPr lang="zh-CN" altLang="en-US"/>
          </a:p>
          <a:p>
            <a:pPr>
              <a:lnSpc>
                <a:spcPct val="150000"/>
              </a:lnSpc>
            </a:pPr>
            <a:r>
              <a:rPr lang="en-US" altLang="zh-CN"/>
              <a:t>    </a:t>
            </a:r>
            <a:r>
              <a:rPr lang="zh-CN" altLang="en-US"/>
              <a:t>阿</a:t>
            </a:r>
            <a:r>
              <a:rPr lang="en-US" altLang="zh-CN"/>
              <a:t>Q</a:t>
            </a:r>
            <a:r>
              <a:rPr lang="zh-CN" altLang="en-US"/>
              <a:t>处在社会的下层</a:t>
            </a:r>
            <a:r>
              <a:rPr lang="en-US" altLang="zh-CN"/>
              <a:t>，</a:t>
            </a:r>
            <a:r>
              <a:rPr lang="zh-CN" altLang="en-US"/>
              <a:t>也就是精神等级的下层</a:t>
            </a:r>
            <a:r>
              <a:rPr lang="en-US" altLang="zh-CN"/>
              <a:t>，</a:t>
            </a:r>
            <a:r>
              <a:rPr lang="zh-CN" altLang="en-US"/>
              <a:t>这是严峻的现实。阿</a:t>
            </a:r>
            <a:r>
              <a:rPr lang="en-US" altLang="zh-CN"/>
              <a:t>Q</a:t>
            </a:r>
            <a:r>
              <a:rPr lang="zh-CN" altLang="en-US"/>
              <a:t>不安于现实</a:t>
            </a:r>
            <a:r>
              <a:rPr lang="en-US" altLang="zh-CN"/>
              <a:t>，</a:t>
            </a:r>
            <a:r>
              <a:rPr lang="zh-CN" altLang="en-US"/>
              <a:t>但是现实的改变</a:t>
            </a:r>
            <a:r>
              <a:rPr lang="en-US" altLang="zh-CN"/>
              <a:t>，</a:t>
            </a:r>
            <a:r>
              <a:rPr lang="zh-CN" altLang="en-US"/>
              <a:t>哪怕是</a:t>
            </a:r>
            <a:r>
              <a:rPr lang="zh-CN" altLang="en-US" u="sng"/>
              <a:t>　</a:t>
            </a:r>
            <a:r>
              <a:rPr lang="en-US" altLang="en-US" u="sng"/>
              <a:t>①</a:t>
            </a:r>
            <a:r>
              <a:rPr lang="zh-CN" altLang="en-US" u="sng"/>
              <a:t>　</a:t>
            </a:r>
            <a:r>
              <a:rPr lang="zh-CN" altLang="en-US"/>
              <a:t>的</a:t>
            </a:r>
            <a:r>
              <a:rPr lang="en-US" altLang="zh-CN"/>
              <a:t>，</a:t>
            </a:r>
            <a:r>
              <a:rPr lang="zh-CN" altLang="en-US"/>
              <a:t>他只有失败</a:t>
            </a:r>
            <a:r>
              <a:rPr lang="en-US" altLang="zh-CN"/>
              <a:t>，</a:t>
            </a:r>
            <a:r>
              <a:rPr lang="zh-CN" altLang="en-US"/>
              <a:t>头破血流。于是就另寻门路</a:t>
            </a:r>
            <a:r>
              <a:rPr lang="en-US" altLang="zh-CN"/>
              <a:t>，</a:t>
            </a:r>
            <a:r>
              <a:rPr lang="zh-CN" altLang="en-US"/>
              <a:t>争取精神上的优越。精神优越在现实中也不能实现</a:t>
            </a:r>
            <a:r>
              <a:rPr lang="en-US" altLang="zh-CN"/>
              <a:t>，</a:t>
            </a:r>
            <a:r>
              <a:rPr lang="zh-CN" altLang="en-US"/>
              <a:t>就在幻想中</a:t>
            </a:r>
            <a:r>
              <a:rPr lang="en-US" altLang="zh-CN"/>
              <a:t>，</a:t>
            </a:r>
            <a:r>
              <a:rPr lang="zh-CN" altLang="en-US"/>
              <a:t>也就是在</a:t>
            </a:r>
            <a:r>
              <a:rPr lang="en-US" altLang="zh-CN"/>
              <a:t>“</a:t>
            </a:r>
            <a:r>
              <a:rPr lang="zh-CN" altLang="en-US"/>
              <a:t>变异的感知</a:t>
            </a:r>
            <a:r>
              <a:rPr lang="en-US" altLang="zh-CN"/>
              <a:t>”</a:t>
            </a:r>
            <a:r>
              <a:rPr lang="zh-CN" altLang="en-US"/>
              <a:t>中</a:t>
            </a:r>
            <a:r>
              <a:rPr lang="en-US" altLang="zh-CN"/>
              <a:t>，</a:t>
            </a:r>
            <a:r>
              <a:rPr lang="zh-CN" altLang="en-US"/>
              <a:t>达到</a:t>
            </a:r>
            <a:r>
              <a:rPr lang="en-US" altLang="zh-CN"/>
              <a:t>“</a:t>
            </a:r>
            <a:r>
              <a:rPr lang="zh-CN" altLang="en-US"/>
              <a:t>假定的优越</a:t>
            </a:r>
            <a:r>
              <a:rPr lang="en-US" altLang="zh-CN"/>
              <a:t>”</a:t>
            </a:r>
            <a:r>
              <a:rPr lang="zh-CN" altLang="en-US"/>
              <a:t>。在</a:t>
            </a:r>
            <a:r>
              <a:rPr lang="en-US" altLang="zh-CN"/>
              <a:t>“</a:t>
            </a:r>
            <a:r>
              <a:rPr lang="zh-CN" altLang="en-US"/>
              <a:t>假定</a:t>
            </a:r>
            <a:r>
              <a:rPr lang="en-US" altLang="zh-CN"/>
              <a:t>”</a:t>
            </a:r>
            <a:r>
              <a:rPr lang="zh-CN" altLang="en-US"/>
              <a:t>中从弱势变成强势</a:t>
            </a:r>
            <a:r>
              <a:rPr lang="en-US" altLang="zh-CN"/>
              <a:t>，</a:t>
            </a:r>
            <a:r>
              <a:rPr lang="zh-CN" altLang="en-US" u="sng"/>
              <a:t>在受辱中享受荣誉</a:t>
            </a:r>
            <a:r>
              <a:rPr lang="en-US" altLang="zh-CN" u="sng"/>
              <a:t>，</a:t>
            </a:r>
            <a:r>
              <a:rPr lang="zh-CN" altLang="en-US" u="sng"/>
              <a:t>在排斥异端中自我安慰</a:t>
            </a:r>
            <a:r>
              <a:rPr lang="en-US" altLang="zh-CN" u="sng"/>
              <a:t>，</a:t>
            </a:r>
            <a:r>
              <a:rPr lang="zh-CN" altLang="en-US" u="sng"/>
              <a:t>在欺凌弱者中自我陶醉</a:t>
            </a:r>
            <a:r>
              <a:rPr lang="en-US" altLang="zh-CN" u="sng"/>
              <a:t>，</a:t>
            </a:r>
            <a:r>
              <a:rPr lang="zh-CN" altLang="en-US" u="sng"/>
              <a:t>在惨败中追求精神的胜利</a:t>
            </a:r>
            <a:r>
              <a:rPr lang="en-US" altLang="zh-CN" u="sng"/>
              <a:t>，</a:t>
            </a:r>
            <a:r>
              <a:rPr lang="zh-CN" altLang="en-US" u="sng"/>
              <a:t>当然是虚幻的胜利。</a:t>
            </a:r>
            <a:r>
              <a:rPr lang="zh-CN" altLang="en-US"/>
              <a:t>这是因为</a:t>
            </a:r>
            <a:r>
              <a:rPr lang="en-US" altLang="zh-CN"/>
              <a:t>，</a:t>
            </a:r>
            <a:r>
              <a:rPr lang="zh-CN" altLang="en-US"/>
              <a:t>和任何一个小人物</a:t>
            </a:r>
            <a:r>
              <a:rPr lang="en-US" altLang="zh-CN"/>
              <a:t>(</a:t>
            </a:r>
            <a:r>
              <a:rPr lang="zh-CN" altLang="en-US"/>
              <a:t>如孔乙己</a:t>
            </a:r>
            <a:r>
              <a:rPr lang="en-US" altLang="zh-CN"/>
              <a:t>)</a:t>
            </a:r>
            <a:r>
              <a:rPr lang="zh-CN" altLang="en-US"/>
              <a:t>一样</a:t>
            </a:r>
            <a:r>
              <a:rPr lang="en-US" altLang="zh-CN"/>
              <a:t>，</a:t>
            </a:r>
            <a:r>
              <a:rPr lang="zh-CN" altLang="en-US"/>
              <a:t>他有最后的自尊。</a:t>
            </a:r>
            <a:r>
              <a:rPr lang="zh-CN" altLang="en-US" u="wavy">
                <a:solidFill>
                  <a:schemeClr val="tx1"/>
                </a:solidFill>
                <a:uFillTx/>
              </a:rPr>
              <a:t>所以</a:t>
            </a:r>
            <a:r>
              <a:rPr lang="en-US" altLang="zh-CN" u="wavy">
                <a:solidFill>
                  <a:schemeClr val="tx1"/>
                </a:solidFill>
                <a:uFillTx/>
              </a:rPr>
              <a:t>，</a:t>
            </a:r>
            <a:r>
              <a:rPr lang="zh-CN" altLang="en-US" u="wavy">
                <a:solidFill>
                  <a:schemeClr val="tx1"/>
                </a:solidFill>
                <a:uFillTx/>
              </a:rPr>
              <a:t>他的</a:t>
            </a:r>
            <a:r>
              <a:rPr lang="en-US" altLang="zh-CN" u="wavy">
                <a:solidFill>
                  <a:schemeClr val="tx1"/>
                </a:solidFill>
                <a:uFillTx/>
              </a:rPr>
              <a:t>“</a:t>
            </a:r>
            <a:r>
              <a:rPr lang="zh-CN" altLang="en-US" u="wavy">
                <a:solidFill>
                  <a:schemeClr val="tx1"/>
                </a:solidFill>
                <a:uFillTx/>
              </a:rPr>
              <a:t>精神胜利法</a:t>
            </a:r>
            <a:r>
              <a:rPr lang="en-US" altLang="zh-CN" u="wavy">
                <a:solidFill>
                  <a:schemeClr val="tx1"/>
                </a:solidFill>
                <a:uFillTx/>
              </a:rPr>
              <a:t>”，</a:t>
            </a:r>
            <a:r>
              <a:rPr lang="zh-CN" altLang="en-US" u="wavy">
                <a:solidFill>
                  <a:schemeClr val="tx1"/>
                </a:solidFill>
                <a:uFillTx/>
              </a:rPr>
              <a:t>以虚幻的自尊来摆脱屈辱</a:t>
            </a:r>
            <a:r>
              <a:rPr lang="en-US" altLang="zh-CN" u="wavy">
                <a:solidFill>
                  <a:schemeClr val="tx1"/>
                </a:solidFill>
                <a:uFillTx/>
              </a:rPr>
              <a:t>，</a:t>
            </a:r>
            <a:r>
              <a:rPr lang="zh-CN" altLang="en-US" u="wavy">
                <a:solidFill>
                  <a:schemeClr val="tx1"/>
                </a:solidFill>
                <a:uFillTx/>
              </a:rPr>
              <a:t>麻痹自己。</a:t>
            </a:r>
            <a:r>
              <a:rPr lang="zh-CN" altLang="en-US"/>
              <a:t>有意识的</a:t>
            </a:r>
            <a:r>
              <a:rPr lang="en-US" altLang="zh-CN"/>
              <a:t>“</a:t>
            </a:r>
            <a:r>
              <a:rPr lang="zh-CN" altLang="en-US"/>
              <a:t>变异感知</a:t>
            </a:r>
            <a:r>
              <a:rPr lang="en-US" altLang="zh-CN"/>
              <a:t>”</a:t>
            </a:r>
            <a:r>
              <a:rPr lang="zh-CN" altLang="en-US"/>
              <a:t>、歪曲现实</a:t>
            </a:r>
            <a:r>
              <a:rPr lang="en-US" altLang="zh-CN"/>
              <a:t>，</a:t>
            </a:r>
            <a:r>
              <a:rPr lang="zh-CN" altLang="en-US"/>
              <a:t>这就成为他精神存活的条件。</a:t>
            </a:r>
            <a:r>
              <a:rPr lang="en-US" altLang="en-US"/>
              <a:t> </a:t>
            </a:r>
            <a:endParaRPr lang="en-US" altLang="en-US"/>
          </a:p>
          <a:p>
            <a:pPr>
              <a:lnSpc>
                <a:spcPct val="150000"/>
              </a:lnSpc>
            </a:pPr>
            <a:r>
              <a:rPr lang="en-US" altLang="zh-CN"/>
              <a:t>     </a:t>
            </a:r>
            <a:r>
              <a:rPr lang="zh-CN" altLang="en-US"/>
              <a:t>这是鲁迅所发现的中国国民性的劣根性。在写这个现实中的悲剧的时候</a:t>
            </a:r>
            <a:r>
              <a:rPr lang="en-US" altLang="zh-CN"/>
              <a:t>，</a:t>
            </a:r>
            <a:r>
              <a:rPr lang="zh-CN" altLang="en-US"/>
              <a:t>鲁迅是用喜剧的手法来写的</a:t>
            </a:r>
            <a:r>
              <a:rPr lang="en-US" altLang="zh-CN"/>
              <a:t>，</a:t>
            </a:r>
            <a:r>
              <a:rPr lang="zh-CN" altLang="en-US"/>
              <a:t>夸张其荒谬性</a:t>
            </a:r>
            <a:r>
              <a:rPr lang="en-US" altLang="zh-CN"/>
              <a:t>，</a:t>
            </a:r>
            <a:r>
              <a:rPr lang="zh-CN" altLang="en-US"/>
              <a:t>不和谐</a:t>
            </a:r>
            <a:r>
              <a:rPr lang="en-US" altLang="zh-CN"/>
              <a:t>，</a:t>
            </a:r>
            <a:r>
              <a:rPr lang="zh-CN" altLang="en-US"/>
              <a:t>不统一。用喜剧的手法来写悲剧</a:t>
            </a:r>
            <a:r>
              <a:rPr lang="en-US" altLang="zh-CN"/>
              <a:t>，</a:t>
            </a:r>
            <a:r>
              <a:rPr lang="zh-CN" altLang="en-US"/>
              <a:t>其间有深邃的思想批判</a:t>
            </a:r>
            <a:r>
              <a:rPr lang="en-US" altLang="zh-CN"/>
              <a:t>，</a:t>
            </a:r>
            <a:r>
              <a:rPr lang="zh-CN" altLang="en-US"/>
              <a:t>鲁迅杂文家的才能就</a:t>
            </a:r>
            <a:r>
              <a:rPr lang="zh-CN" altLang="en-US" u="sng"/>
              <a:t>　</a:t>
            </a:r>
            <a:r>
              <a:rPr lang="en-US" altLang="en-US" u="sng"/>
              <a:t>②</a:t>
            </a:r>
            <a:r>
              <a:rPr lang="zh-CN" altLang="en-US" u="sng"/>
              <a:t>　</a:t>
            </a:r>
            <a:r>
              <a:rPr lang="zh-CN" altLang="en-US"/>
              <a:t>地入侵到了小说当中。有时</a:t>
            </a:r>
            <a:r>
              <a:rPr lang="en-US" altLang="zh-CN"/>
              <a:t>，</a:t>
            </a:r>
            <a:r>
              <a:rPr lang="zh-CN" altLang="en-US"/>
              <a:t>两种文体并不总是达到</a:t>
            </a:r>
            <a:r>
              <a:rPr lang="zh-CN" altLang="en-US" u="sng"/>
              <a:t>　</a:t>
            </a:r>
            <a:r>
              <a:rPr lang="en-US" altLang="en-US" u="sng"/>
              <a:t>③</a:t>
            </a:r>
            <a:r>
              <a:rPr lang="zh-CN" altLang="en-US" u="sng"/>
              <a:t>　</a:t>
            </a:r>
            <a:r>
              <a:rPr lang="zh-CN" altLang="en-US"/>
              <a:t>的和谐。</a:t>
            </a:r>
            <a:r>
              <a:rPr lang="en-US" altLang="en-US"/>
              <a:t> </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1.</a:t>
            </a:r>
            <a:r>
              <a:rPr lang="zh-CN" altLang="en-US"/>
              <a:t>请在文中横线处填入恰当的成语。</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62305" y="400304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鸡毛蒜皮　</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不由自主　</a:t>
            </a:r>
            <a:r>
              <a:rPr lang="en-US" altLang="en-US" dirty="0">
                <a:solidFill>
                  <a:srgbClr val="0070C0"/>
                </a:solidFill>
                <a:uFill>
                  <a:solidFill>
                    <a:schemeClr val="bg1"/>
                  </a:solidFill>
                </a:uFill>
              </a:rPr>
              <a:t>③</a:t>
            </a:r>
            <a:r>
              <a:rPr lang="zh-CN" altLang="en-US" dirty="0">
                <a:solidFill>
                  <a:srgbClr val="0070C0"/>
                </a:solidFill>
                <a:uFill>
                  <a:solidFill>
                    <a:schemeClr val="bg1"/>
                  </a:solidFill>
                </a:uFill>
              </a:rPr>
              <a:t>水乳交融</a:t>
            </a:r>
            <a:endParaRPr lang="zh-CN" altLang="en-US" dirty="0">
              <a:solidFill>
                <a:srgbClr val="0070C0"/>
              </a:solidFill>
              <a:uFill>
                <a:solidFill>
                  <a:schemeClr val="bg1"/>
                </a:solidFill>
              </a:uFill>
            </a:endParaRPr>
          </a:p>
        </p:txBody>
      </p:sp>
      <p:sp>
        <p:nvSpPr>
          <p:cNvPr id="2" name="文本框 1"/>
          <p:cNvSpPr txBox="1"/>
          <p:nvPr/>
        </p:nvSpPr>
        <p:spPr>
          <a:xfrm>
            <a:off x="695325" y="229108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本题考查正确使用词语</a:t>
            </a:r>
            <a:r>
              <a:rPr lang="en-US" altLang="zh-CN" dirty="0"/>
              <a:t>(</a:t>
            </a:r>
            <a:r>
              <a:rPr lang="zh-CN" altLang="en-US" dirty="0"/>
              <a:t>包括熟语</a:t>
            </a:r>
            <a:r>
              <a:rPr lang="en-US" altLang="zh-CN" dirty="0"/>
              <a:t>)</a:t>
            </a:r>
            <a:r>
              <a:rPr lang="zh-CN" altLang="en-US" dirty="0"/>
              <a:t>的能力。</a:t>
            </a:r>
            <a:r>
              <a:rPr lang="en-US" altLang="en-US" dirty="0"/>
              <a:t>①</a:t>
            </a:r>
            <a:r>
              <a:rPr lang="zh-CN" altLang="en-US" dirty="0"/>
              <a:t>处</a:t>
            </a:r>
            <a:r>
              <a:rPr lang="en-US" altLang="zh-CN" dirty="0"/>
              <a:t>，</a:t>
            </a:r>
            <a:r>
              <a:rPr lang="zh-CN" altLang="en-US" dirty="0"/>
              <a:t>语句强调没有价值的小事</a:t>
            </a:r>
            <a:r>
              <a:rPr lang="en-US" altLang="zh-CN" dirty="0"/>
              <a:t>，</a:t>
            </a:r>
            <a:r>
              <a:rPr lang="zh-CN" altLang="en-US" dirty="0"/>
              <a:t>故此处可填写表达无关紧要的事或没有什么价值的东西之意的成语</a:t>
            </a:r>
            <a:r>
              <a:rPr lang="en-US" altLang="zh-CN" dirty="0"/>
              <a:t>，</a:t>
            </a:r>
            <a:r>
              <a:rPr lang="zh-CN" altLang="en-US" dirty="0"/>
              <a:t>如</a:t>
            </a:r>
            <a:r>
              <a:rPr lang="en-US" altLang="zh-CN" dirty="0"/>
              <a:t>“</a:t>
            </a:r>
            <a:r>
              <a:rPr lang="zh-CN" altLang="en-US" dirty="0"/>
              <a:t>鸡毛蒜皮</a:t>
            </a:r>
            <a:r>
              <a:rPr lang="en-US" altLang="zh-CN" dirty="0"/>
              <a:t>”</a:t>
            </a:r>
            <a:r>
              <a:rPr lang="zh-CN" altLang="en-US" dirty="0"/>
              <a:t>之类的成语。</a:t>
            </a:r>
            <a:r>
              <a:rPr lang="en-US" altLang="en-US" dirty="0"/>
              <a:t>②</a:t>
            </a:r>
            <a:r>
              <a:rPr lang="zh-CN" altLang="en-US" dirty="0"/>
              <a:t>处</a:t>
            </a:r>
            <a:r>
              <a:rPr lang="en-US" altLang="zh-CN" dirty="0"/>
              <a:t>，</a:t>
            </a:r>
            <a:r>
              <a:rPr lang="zh-CN" altLang="en-US" dirty="0"/>
              <a:t>语境指鲁迅杂文家的才能入侵到小说中是由不得他自己的</a:t>
            </a:r>
            <a:r>
              <a:rPr lang="en-US" altLang="zh-CN" dirty="0"/>
              <a:t>，</a:t>
            </a:r>
            <a:r>
              <a:rPr lang="zh-CN" altLang="en-US" dirty="0"/>
              <a:t>故此处可填写表达由不得自己之意的成语</a:t>
            </a:r>
            <a:r>
              <a:rPr lang="en-US" altLang="zh-CN" dirty="0"/>
              <a:t>，</a:t>
            </a:r>
            <a:r>
              <a:rPr lang="zh-CN" altLang="en-US" dirty="0"/>
              <a:t>如</a:t>
            </a:r>
            <a:r>
              <a:rPr lang="en-US" altLang="zh-CN" dirty="0"/>
              <a:t>“</a:t>
            </a:r>
            <a:r>
              <a:rPr lang="zh-CN" altLang="en-US" dirty="0"/>
              <a:t>不由自主</a:t>
            </a:r>
            <a:r>
              <a:rPr lang="en-US" altLang="zh-CN" dirty="0"/>
              <a:t>”</a:t>
            </a:r>
            <a:r>
              <a:rPr lang="zh-CN" altLang="en-US" dirty="0"/>
              <a:t>之类的成语。</a:t>
            </a:r>
            <a:r>
              <a:rPr lang="en-US" altLang="en-US" dirty="0"/>
              <a:t>③</a:t>
            </a:r>
            <a:r>
              <a:rPr lang="zh-CN" altLang="en-US" dirty="0"/>
              <a:t>处</a:t>
            </a:r>
            <a:r>
              <a:rPr lang="en-US" altLang="zh-CN" dirty="0"/>
              <a:t>，</a:t>
            </a:r>
            <a:r>
              <a:rPr lang="zh-CN" altLang="en-US" dirty="0"/>
              <a:t>语境指两种文体的和谐统一</a:t>
            </a:r>
            <a:r>
              <a:rPr lang="en-US" altLang="zh-CN" dirty="0"/>
              <a:t>，</a:t>
            </a:r>
            <a:r>
              <a:rPr lang="zh-CN" altLang="en-US" dirty="0"/>
              <a:t>故此处可填写表达关系非常融洽或结合得十分紧密之意的成语</a:t>
            </a:r>
            <a:r>
              <a:rPr lang="en-US" altLang="zh-CN" dirty="0"/>
              <a:t>，</a:t>
            </a:r>
            <a:r>
              <a:rPr lang="zh-CN" altLang="en-US" dirty="0"/>
              <a:t>如</a:t>
            </a:r>
            <a:r>
              <a:rPr lang="en-US" altLang="zh-CN" dirty="0"/>
              <a:t>“</a:t>
            </a:r>
            <a:r>
              <a:rPr lang="zh-CN" altLang="en-US" dirty="0"/>
              <a:t>水乳交融</a:t>
            </a:r>
            <a:r>
              <a:rPr lang="en-US" altLang="zh-CN" dirty="0"/>
              <a:t>”</a:t>
            </a:r>
            <a:r>
              <a:rPr lang="zh-CN" altLang="en-US" dirty="0"/>
              <a:t>之类的成语。</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3234055"/>
          </a:xfrm>
          <a:prstGeom prst="rect">
            <a:avLst/>
          </a:prstGeom>
          <a:noFill/>
        </p:spPr>
        <p:txBody>
          <a:bodyPr wrap="square" rtlCol="0">
            <a:noAutofit/>
          </a:bodyPr>
          <a:lstStyle/>
          <a:p>
            <a:pPr>
              <a:lnSpc>
                <a:spcPct val="150000"/>
              </a:lnSpc>
            </a:pPr>
            <a:r>
              <a:rPr lang="en-US" altLang="zh-CN"/>
              <a:t>2.</a:t>
            </a:r>
            <a:r>
              <a:rPr lang="zh-CN" altLang="en-US"/>
              <a:t>请分析文中画横线的句子在表达上的特点及效果。</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91820" y="407670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使用了排比</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四个</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在</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中</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句式的句子构成排比</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句式整齐</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节奏感强</a:t>
            </a:r>
            <a:r>
              <a:rPr lang="en-US" altLang="zh-CN" dirty="0">
                <a:solidFill>
                  <a:srgbClr val="0070C0"/>
                </a:solidFill>
                <a:uFill>
                  <a:solidFill>
                    <a:schemeClr val="bg1"/>
                  </a:solidFill>
                </a:uFill>
              </a:rPr>
              <a:t>;</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四个句子由短到长排列</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语气逐渐增强</a:t>
            </a:r>
            <a:r>
              <a:rPr lang="en-US" altLang="zh-CN" dirty="0">
                <a:solidFill>
                  <a:srgbClr val="0070C0"/>
                </a:solidFill>
                <a:uFill>
                  <a:solidFill>
                    <a:schemeClr val="bg1"/>
                  </a:solidFill>
                </a:uFill>
              </a:rPr>
              <a:t>;</a:t>
            </a:r>
            <a:r>
              <a:rPr lang="en-US" altLang="en-US" dirty="0">
                <a:solidFill>
                  <a:srgbClr val="0070C0"/>
                </a:solidFill>
                <a:uFill>
                  <a:solidFill>
                    <a:schemeClr val="bg1"/>
                  </a:solidFill>
                </a:uFill>
              </a:rPr>
              <a:t>③</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受辱</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与</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荣誉</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惨败</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与</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胜利</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等反义词的对举使用</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突出了</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精神胜利法</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的荒谬。</a:t>
            </a:r>
            <a:endParaRPr lang="zh-CN" altLang="en-US" dirty="0">
              <a:solidFill>
                <a:srgbClr val="0070C0"/>
              </a:solidFill>
              <a:uFill>
                <a:solidFill>
                  <a:schemeClr val="bg1"/>
                </a:solidFill>
              </a:uFill>
            </a:endParaRPr>
          </a:p>
        </p:txBody>
      </p:sp>
      <p:sp>
        <p:nvSpPr>
          <p:cNvPr id="2" name="文本框 1"/>
          <p:cNvSpPr txBox="1"/>
          <p:nvPr/>
        </p:nvSpPr>
        <p:spPr>
          <a:xfrm>
            <a:off x="623570" y="242062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本题考查语言表达鲜明、生动的能力。从修辞看</a:t>
            </a:r>
            <a:r>
              <a:rPr lang="en-US" altLang="zh-CN" dirty="0"/>
              <a:t>，</a:t>
            </a:r>
            <a:r>
              <a:rPr lang="zh-CN" altLang="en-US" dirty="0"/>
              <a:t>连用四个</a:t>
            </a:r>
            <a:r>
              <a:rPr lang="en-US" altLang="zh-CN" dirty="0"/>
              <a:t>“</a:t>
            </a:r>
            <a:r>
              <a:rPr lang="zh-CN" altLang="en-US" dirty="0"/>
              <a:t>在</a:t>
            </a:r>
            <a:r>
              <a:rPr lang="en-US" altLang="zh-CN" dirty="0"/>
              <a:t>……</a:t>
            </a:r>
            <a:r>
              <a:rPr lang="zh-CN" altLang="en-US" dirty="0"/>
              <a:t>中</a:t>
            </a:r>
            <a:r>
              <a:rPr lang="en-US" altLang="zh-CN" dirty="0"/>
              <a:t>……”</a:t>
            </a:r>
            <a:r>
              <a:rPr lang="zh-CN" altLang="en-US" dirty="0"/>
              <a:t>句式的句子</a:t>
            </a:r>
            <a:r>
              <a:rPr lang="en-US" altLang="zh-CN" dirty="0"/>
              <a:t>，</a:t>
            </a:r>
            <a:r>
              <a:rPr lang="zh-CN" altLang="en-US" dirty="0"/>
              <a:t>构成排比句</a:t>
            </a:r>
            <a:r>
              <a:rPr lang="en-US" altLang="zh-CN" dirty="0"/>
              <a:t>，</a:t>
            </a:r>
            <a:r>
              <a:rPr lang="zh-CN" altLang="en-US" dirty="0"/>
              <a:t>句式整齐一致</a:t>
            </a:r>
            <a:r>
              <a:rPr lang="en-US" altLang="zh-CN" dirty="0"/>
              <a:t>，</a:t>
            </a:r>
            <a:r>
              <a:rPr lang="zh-CN" altLang="en-US" dirty="0"/>
              <a:t>增强了语言的节奏感</a:t>
            </a:r>
            <a:r>
              <a:rPr lang="en-US" altLang="zh-CN" dirty="0"/>
              <a:t>;</a:t>
            </a:r>
            <a:r>
              <a:rPr lang="zh-CN" altLang="en-US" dirty="0"/>
              <a:t>从用词看</a:t>
            </a:r>
            <a:r>
              <a:rPr lang="en-US" altLang="zh-CN" dirty="0"/>
              <a:t>，</a:t>
            </a:r>
            <a:r>
              <a:rPr lang="en-US" altLang="zh-CN" dirty="0"/>
              <a:t>“</a:t>
            </a:r>
            <a:r>
              <a:rPr lang="zh-CN" altLang="en-US" dirty="0"/>
              <a:t>受辱</a:t>
            </a:r>
            <a:r>
              <a:rPr lang="en-US" altLang="zh-CN" dirty="0"/>
              <a:t>”</a:t>
            </a:r>
            <a:r>
              <a:rPr lang="zh-CN" altLang="en-US" dirty="0"/>
              <a:t>与</a:t>
            </a:r>
            <a:r>
              <a:rPr lang="en-US" altLang="zh-CN" dirty="0"/>
              <a:t>“</a:t>
            </a:r>
            <a:r>
              <a:rPr lang="zh-CN" altLang="en-US" dirty="0"/>
              <a:t>荣誉</a:t>
            </a:r>
            <a:r>
              <a:rPr lang="en-US" altLang="zh-CN" dirty="0"/>
              <a:t>”</a:t>
            </a:r>
            <a:r>
              <a:rPr lang="zh-CN" altLang="en-US" dirty="0"/>
              <a:t>、</a:t>
            </a:r>
            <a:r>
              <a:rPr lang="en-US" altLang="zh-CN" dirty="0"/>
              <a:t>“</a:t>
            </a:r>
            <a:r>
              <a:rPr lang="zh-CN" altLang="en-US" dirty="0"/>
              <a:t>惨败</a:t>
            </a:r>
            <a:r>
              <a:rPr lang="en-US" altLang="zh-CN" dirty="0"/>
              <a:t>”</a:t>
            </a:r>
            <a:r>
              <a:rPr lang="zh-CN" altLang="en-US" dirty="0"/>
              <a:t>与</a:t>
            </a:r>
            <a:r>
              <a:rPr lang="en-US" altLang="zh-CN" dirty="0"/>
              <a:t>“</a:t>
            </a:r>
            <a:r>
              <a:rPr lang="zh-CN" altLang="en-US" dirty="0"/>
              <a:t>胜利</a:t>
            </a:r>
            <a:r>
              <a:rPr lang="en-US" altLang="zh-CN" dirty="0"/>
              <a:t>”</a:t>
            </a:r>
            <a:r>
              <a:rPr lang="zh-CN" altLang="en-US" dirty="0"/>
              <a:t>是两组反义词</a:t>
            </a:r>
            <a:r>
              <a:rPr lang="en-US" altLang="zh-CN" dirty="0"/>
              <a:t>，</a:t>
            </a:r>
            <a:r>
              <a:rPr lang="zh-CN" altLang="en-US" dirty="0"/>
              <a:t>在两两对举中突出了</a:t>
            </a:r>
            <a:r>
              <a:rPr lang="en-US" altLang="zh-CN" dirty="0"/>
              <a:t>“</a:t>
            </a:r>
            <a:r>
              <a:rPr lang="zh-CN" altLang="en-US" dirty="0"/>
              <a:t>精神胜利法</a:t>
            </a:r>
            <a:r>
              <a:rPr lang="en-US" altLang="zh-CN" dirty="0"/>
              <a:t>”</a:t>
            </a:r>
            <a:r>
              <a:rPr lang="zh-CN" altLang="en-US" dirty="0"/>
              <a:t>的荒谬。</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PP_MARK_KEY" val="a3e89a33-3520-4fc9-9938-28a124046ad2"/>
  <p:tag name="COMMONDATA" val="eyJoZGlkIjoiMDc2MTE2NTE5MjIwOWE4NGUyOGNhNWQ2ZWI3ZWQzZTEifQ=="/>
  <p:tag name="commondata" val="eyJoZGlkIjoiNTljZDllZDNiNDM1ZGZmMTQ2YmMyNzlhZGZmYmNkMTA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6706</Words>
  <Application>WPS 演示</Application>
  <PresentationFormat>宽屏</PresentationFormat>
  <Paragraphs>250</Paragraphs>
  <Slides>22</Slides>
  <Notes>18</Notes>
  <HiddenSlides>0</HiddenSlides>
  <MMClips>1</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22</vt:i4>
      </vt:variant>
    </vt:vector>
  </HeadingPairs>
  <TitlesOfParts>
    <vt:vector size="32" baseType="lpstr">
      <vt:lpstr>Arial</vt:lpstr>
      <vt:lpstr>宋体</vt:lpstr>
      <vt:lpstr>Wingdings</vt:lpstr>
      <vt:lpstr>微软雅黑</vt:lpstr>
      <vt:lpstr>印品黑体</vt:lpstr>
      <vt:lpstr>黑体</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噫吁嚱盒盒</cp:lastModifiedBy>
  <cp:revision>368</cp:revision>
  <dcterms:created xsi:type="dcterms:W3CDTF">2023-08-06T06:55:00Z</dcterms:created>
  <dcterms:modified xsi:type="dcterms:W3CDTF">2025-11-05T04:23:22Z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8CFF7CE6AB6746D09350A8847D66C703_13</vt:lpwstr>
  </property>
</Properties>
</file>